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48"/>
  </p:notesMasterIdLst>
  <p:sldIdLst>
    <p:sldId id="320" r:id="rId3"/>
    <p:sldId id="350" r:id="rId4"/>
    <p:sldId id="322" r:id="rId5"/>
    <p:sldId id="323" r:id="rId6"/>
    <p:sldId id="324" r:id="rId7"/>
    <p:sldId id="325" r:id="rId8"/>
    <p:sldId id="264" r:id="rId9"/>
    <p:sldId id="265" r:id="rId10"/>
    <p:sldId id="267" r:id="rId11"/>
    <p:sldId id="348" r:id="rId12"/>
    <p:sldId id="349" r:id="rId13"/>
    <p:sldId id="268" r:id="rId14"/>
    <p:sldId id="294" r:id="rId15"/>
    <p:sldId id="295" r:id="rId16"/>
    <p:sldId id="296" r:id="rId17"/>
    <p:sldId id="297" r:id="rId18"/>
    <p:sldId id="298" r:id="rId19"/>
    <p:sldId id="299" r:id="rId20"/>
    <p:sldId id="300" r:id="rId21"/>
    <p:sldId id="302" r:id="rId22"/>
    <p:sldId id="269" r:id="rId23"/>
    <p:sldId id="292" r:id="rId24"/>
    <p:sldId id="351" r:id="rId25"/>
    <p:sldId id="273" r:id="rId26"/>
    <p:sldId id="274" r:id="rId27"/>
    <p:sldId id="277" r:id="rId28"/>
    <p:sldId id="313" r:id="rId29"/>
    <p:sldId id="314" r:id="rId30"/>
    <p:sldId id="315" r:id="rId31"/>
    <p:sldId id="316" r:id="rId32"/>
    <p:sldId id="317" r:id="rId33"/>
    <p:sldId id="318" r:id="rId34"/>
    <p:sldId id="282" r:id="rId35"/>
    <p:sldId id="281" r:id="rId36"/>
    <p:sldId id="341" r:id="rId37"/>
    <p:sldId id="337" r:id="rId38"/>
    <p:sldId id="352" r:id="rId39"/>
    <p:sldId id="286" r:id="rId40"/>
    <p:sldId id="338" r:id="rId41"/>
    <p:sldId id="347" r:id="rId42"/>
    <p:sldId id="346" r:id="rId43"/>
    <p:sldId id="283" r:id="rId44"/>
    <p:sldId id="342" r:id="rId45"/>
    <p:sldId id="339" r:id="rId46"/>
    <p:sldId id="290" r:id="rId47"/>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71226" autoAdjust="0"/>
  </p:normalViewPr>
  <p:slideViewPr>
    <p:cSldViewPr snapToGrid="0">
      <p:cViewPr varScale="1">
        <p:scale>
          <a:sx n="53" d="100"/>
          <a:sy n="53" d="100"/>
        </p:scale>
        <p:origin x="114"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154DC29-C6A9-47B9-B8F3-42223F99668D}" type="datetimeFigureOut">
              <a:rPr lang="nl-NL" smtClean="0"/>
              <a:t>2-4-2019</a:t>
            </a:fld>
            <a:endParaRPr lang="nl-NL"/>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2EA0E4A-5B67-4889-A6A6-A4719AC7D82A}" type="slidenum">
              <a:rPr lang="nl-NL" smtClean="0"/>
              <a:t>‹#›</a:t>
            </a:fld>
            <a:endParaRPr lang="nl-NL"/>
          </a:p>
        </p:txBody>
      </p:sp>
    </p:spTree>
    <p:extLst>
      <p:ext uri="{BB962C8B-B14F-4D97-AF65-F5344CB8AC3E}">
        <p14:creationId xmlns:p14="http://schemas.microsoft.com/office/powerpoint/2010/main" val="1553084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we are a </a:t>
            </a:r>
            <a:r>
              <a:rPr lang="en-US" dirty="0" err="1"/>
              <a:t>projectteam</a:t>
            </a:r>
            <a:r>
              <a:rPr lang="en-US" dirty="0"/>
              <a:t> of the </a:t>
            </a:r>
            <a:r>
              <a:rPr lang="en-US" dirty="0" err="1"/>
              <a:t>teaskgroup</a:t>
            </a:r>
            <a:r>
              <a:rPr lang="en-US" dirty="0"/>
              <a:t> Instructional Design and eLearning and our goal is to promote and support the use of videos in Education. I am Jan Hensgens, this is Maryam Asoodar of O&amp;O and this is Ilse from the University Library.  We plan to make this lecture interactive and expect your involvement. But let us start here.</a:t>
            </a:r>
          </a:p>
          <a:p>
            <a:endParaRPr lang="nl-NL" dirty="0"/>
          </a:p>
        </p:txBody>
      </p:sp>
      <p:sp>
        <p:nvSpPr>
          <p:cNvPr id="4" name="Slide Number Placeholder 3"/>
          <p:cNvSpPr>
            <a:spLocks noGrp="1"/>
          </p:cNvSpPr>
          <p:nvPr>
            <p:ph type="sldNum" sz="quarter" idx="10"/>
          </p:nvPr>
        </p:nvSpPr>
        <p:spPr/>
        <p:txBody>
          <a:bodyPr/>
          <a:lstStyle/>
          <a:p>
            <a:fld id="{19775814-5E86-5743-808B-FA33B96378ED}"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4192952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nl-NL" sz="3200" dirty="0">
                <a:sym typeface="Wingdings" panose="05000000000000000000" pitchFamily="2" charset="2"/>
              </a:rPr>
              <a:t>In an introduction video the teacher introduces herself or the course.</a:t>
            </a:r>
          </a:p>
          <a:p>
            <a:pPr lvl="1"/>
            <a:endParaRPr lang="nl-NL" sz="3200" dirty="0"/>
          </a:p>
          <a:p>
            <a:endParaRPr lang="nl-NL" dirty="0"/>
          </a:p>
        </p:txBody>
      </p:sp>
      <p:sp>
        <p:nvSpPr>
          <p:cNvPr id="4" name="Slide Number Placeholder 3"/>
          <p:cNvSpPr>
            <a:spLocks noGrp="1"/>
          </p:cNvSpPr>
          <p:nvPr>
            <p:ph type="sldNum" sz="quarter" idx="10"/>
          </p:nvPr>
        </p:nvSpPr>
        <p:spPr/>
        <p:txBody>
          <a:bodyPr/>
          <a:lstStyle/>
          <a:p>
            <a:fld id="{92EA0E4A-5B67-4889-A6A6-A4719AC7D82A}" type="slidenum">
              <a:rPr lang="nl-NL" smtClean="0"/>
              <a:t>13</a:t>
            </a:fld>
            <a:endParaRPr lang="nl-NL"/>
          </a:p>
        </p:txBody>
      </p:sp>
    </p:spTree>
    <p:extLst>
      <p:ext uri="{BB962C8B-B14F-4D97-AF65-F5344CB8AC3E}">
        <p14:creationId xmlns:p14="http://schemas.microsoft.com/office/powerpoint/2010/main" val="1563429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nl-NL" sz="3200" dirty="0">
                <a:sym typeface="Wingdings" panose="05000000000000000000" pitchFamily="2" charset="2"/>
              </a:rPr>
              <a:t>The skills clip shows and demonstrates a skill. </a:t>
            </a:r>
            <a:endParaRPr lang="nl-NL" dirty="0"/>
          </a:p>
        </p:txBody>
      </p:sp>
      <p:sp>
        <p:nvSpPr>
          <p:cNvPr id="4" name="Slide Number Placeholder 3"/>
          <p:cNvSpPr>
            <a:spLocks noGrp="1"/>
          </p:cNvSpPr>
          <p:nvPr>
            <p:ph type="sldNum" sz="quarter" idx="10"/>
          </p:nvPr>
        </p:nvSpPr>
        <p:spPr/>
        <p:txBody>
          <a:bodyPr/>
          <a:lstStyle/>
          <a:p>
            <a:fld id="{92EA0E4A-5B67-4889-A6A6-A4719AC7D82A}" type="slidenum">
              <a:rPr lang="nl-NL" smtClean="0"/>
              <a:t>14</a:t>
            </a:fld>
            <a:endParaRPr lang="nl-NL"/>
          </a:p>
        </p:txBody>
      </p:sp>
    </p:spTree>
    <p:extLst>
      <p:ext uri="{BB962C8B-B14F-4D97-AF65-F5344CB8AC3E}">
        <p14:creationId xmlns:p14="http://schemas.microsoft.com/office/powerpoint/2010/main" val="4234493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3200" dirty="0">
                <a:sym typeface="Wingdings" panose="05000000000000000000" pitchFamily="2" charset="2"/>
              </a:rPr>
              <a:t>The knowledge clip is ideal for explaining a coherent concept with its relationships.</a:t>
            </a:r>
            <a:r>
              <a:rPr lang="nl-NL" sz="3200" dirty="0"/>
              <a:t>	</a:t>
            </a:r>
          </a:p>
          <a:p>
            <a:pPr lvl="1"/>
            <a:endParaRPr lang="nl-NL" sz="3200" dirty="0"/>
          </a:p>
          <a:p>
            <a:endParaRPr lang="nl-NL" dirty="0"/>
          </a:p>
        </p:txBody>
      </p:sp>
      <p:sp>
        <p:nvSpPr>
          <p:cNvPr id="4" name="Slide Number Placeholder 3"/>
          <p:cNvSpPr>
            <a:spLocks noGrp="1"/>
          </p:cNvSpPr>
          <p:nvPr>
            <p:ph type="sldNum" sz="quarter" idx="10"/>
          </p:nvPr>
        </p:nvSpPr>
        <p:spPr/>
        <p:txBody>
          <a:bodyPr/>
          <a:lstStyle/>
          <a:p>
            <a:fld id="{92EA0E4A-5B67-4889-A6A6-A4719AC7D82A}" type="slidenum">
              <a:rPr lang="nl-NL" smtClean="0"/>
              <a:t>15</a:t>
            </a:fld>
            <a:endParaRPr lang="nl-NL"/>
          </a:p>
        </p:txBody>
      </p:sp>
    </p:spTree>
    <p:extLst>
      <p:ext uri="{BB962C8B-B14F-4D97-AF65-F5344CB8AC3E}">
        <p14:creationId xmlns:p14="http://schemas.microsoft.com/office/powerpoint/2010/main" val="3671960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3200" dirty="0"/>
              <a:t>The Feedback clip gives you the opportunity to give extensive (frequent) feedback, which the student can process at his own time and pace. This can be efficient for the teacher.</a:t>
            </a:r>
            <a:endParaRPr lang="nl-NL" dirty="0"/>
          </a:p>
        </p:txBody>
      </p:sp>
      <p:sp>
        <p:nvSpPr>
          <p:cNvPr id="4" name="Slide Number Placeholder 3"/>
          <p:cNvSpPr>
            <a:spLocks noGrp="1"/>
          </p:cNvSpPr>
          <p:nvPr>
            <p:ph type="sldNum" sz="quarter" idx="10"/>
          </p:nvPr>
        </p:nvSpPr>
        <p:spPr/>
        <p:txBody>
          <a:bodyPr/>
          <a:lstStyle/>
          <a:p>
            <a:fld id="{92EA0E4A-5B67-4889-A6A6-A4719AC7D82A}" type="slidenum">
              <a:rPr lang="nl-NL" smtClean="0"/>
              <a:t>16</a:t>
            </a:fld>
            <a:endParaRPr lang="nl-NL"/>
          </a:p>
        </p:txBody>
      </p:sp>
    </p:spTree>
    <p:extLst>
      <p:ext uri="{BB962C8B-B14F-4D97-AF65-F5344CB8AC3E}">
        <p14:creationId xmlns:p14="http://schemas.microsoft.com/office/powerpoint/2010/main" val="1247834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3200" dirty="0">
                <a:sym typeface="Wingdings" panose="05000000000000000000" pitchFamily="2" charset="2"/>
              </a:rPr>
              <a:t>In the role modeling video, the professional in action is shown in an actual or simulated context.</a:t>
            </a:r>
            <a:endParaRPr lang="nl-NL" sz="3200" dirty="0"/>
          </a:p>
          <a:p>
            <a:endParaRPr lang="nl-NL" dirty="0"/>
          </a:p>
        </p:txBody>
      </p:sp>
      <p:sp>
        <p:nvSpPr>
          <p:cNvPr id="4" name="Slide Number Placeholder 3"/>
          <p:cNvSpPr>
            <a:spLocks noGrp="1"/>
          </p:cNvSpPr>
          <p:nvPr>
            <p:ph type="sldNum" sz="quarter" idx="10"/>
          </p:nvPr>
        </p:nvSpPr>
        <p:spPr/>
        <p:txBody>
          <a:bodyPr/>
          <a:lstStyle/>
          <a:p>
            <a:fld id="{92EA0E4A-5B67-4889-A6A6-A4719AC7D82A}" type="slidenum">
              <a:rPr lang="nl-NL" smtClean="0"/>
              <a:t>17</a:t>
            </a:fld>
            <a:endParaRPr lang="nl-NL"/>
          </a:p>
        </p:txBody>
      </p:sp>
    </p:spTree>
    <p:extLst>
      <p:ext uri="{BB962C8B-B14F-4D97-AF65-F5344CB8AC3E}">
        <p14:creationId xmlns:p14="http://schemas.microsoft.com/office/powerpoint/2010/main" val="2140942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3200" dirty="0">
                <a:sym typeface="Wingdings" panose="05000000000000000000" pitchFamily="2" charset="2"/>
              </a:rPr>
              <a:t>Often the expert is not directly accessible to students when needed, an Interview with the expert can offer a solution.</a:t>
            </a:r>
          </a:p>
          <a:p>
            <a:pPr lvl="1"/>
            <a:r>
              <a:rPr lang="en-US" sz="3200" dirty="0">
                <a:sym typeface="Wingdings" panose="05000000000000000000" pitchFamily="2" charset="2"/>
              </a:rPr>
              <a:t>If this expert was previously brought into the lecture to transfer his knowledge, his available time could afterwards be used to give feedback on the application assignments.</a:t>
            </a:r>
            <a:endParaRPr lang="nl-NL" dirty="0"/>
          </a:p>
        </p:txBody>
      </p:sp>
      <p:sp>
        <p:nvSpPr>
          <p:cNvPr id="4" name="Slide Number Placeholder 3"/>
          <p:cNvSpPr>
            <a:spLocks noGrp="1"/>
          </p:cNvSpPr>
          <p:nvPr>
            <p:ph type="sldNum" sz="quarter" idx="10"/>
          </p:nvPr>
        </p:nvSpPr>
        <p:spPr/>
        <p:txBody>
          <a:bodyPr/>
          <a:lstStyle/>
          <a:p>
            <a:fld id="{92EA0E4A-5B67-4889-A6A6-A4719AC7D82A}" type="slidenum">
              <a:rPr lang="nl-NL" smtClean="0"/>
              <a:t>18</a:t>
            </a:fld>
            <a:endParaRPr lang="nl-NL"/>
          </a:p>
        </p:txBody>
      </p:sp>
    </p:spTree>
    <p:extLst>
      <p:ext uri="{BB962C8B-B14F-4D97-AF65-F5344CB8AC3E}">
        <p14:creationId xmlns:p14="http://schemas.microsoft.com/office/powerpoint/2010/main" val="1899626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3200" dirty="0">
                <a:sym typeface="Wingdings" panose="05000000000000000000" pitchFamily="2" charset="2"/>
              </a:rPr>
              <a:t>Sometimes a work environment can be inaccessible (because of danger, disruption of processes or the like), then an environment video can provide a solution.</a:t>
            </a:r>
            <a:endParaRPr lang="nl-NL" dirty="0"/>
          </a:p>
        </p:txBody>
      </p:sp>
      <p:sp>
        <p:nvSpPr>
          <p:cNvPr id="4" name="Slide Number Placeholder 3"/>
          <p:cNvSpPr>
            <a:spLocks noGrp="1"/>
          </p:cNvSpPr>
          <p:nvPr>
            <p:ph type="sldNum" sz="quarter" idx="10"/>
          </p:nvPr>
        </p:nvSpPr>
        <p:spPr/>
        <p:txBody>
          <a:bodyPr/>
          <a:lstStyle/>
          <a:p>
            <a:fld id="{92EA0E4A-5B67-4889-A6A6-A4719AC7D82A}" type="slidenum">
              <a:rPr lang="nl-NL" smtClean="0"/>
              <a:t>19</a:t>
            </a:fld>
            <a:endParaRPr lang="nl-NL"/>
          </a:p>
        </p:txBody>
      </p:sp>
    </p:spTree>
    <p:extLst>
      <p:ext uri="{BB962C8B-B14F-4D97-AF65-F5344CB8AC3E}">
        <p14:creationId xmlns:p14="http://schemas.microsoft.com/office/powerpoint/2010/main" val="1412507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3200" dirty="0">
                <a:sym typeface="Wingdings" panose="05000000000000000000" pitchFamily="2" charset="2"/>
              </a:rPr>
              <a:t>The learning effects of the pre-cooked knowledge clips cover mainly "shallow learning".</a:t>
            </a:r>
          </a:p>
          <a:p>
            <a:pPr lvl="1"/>
            <a:r>
              <a:rPr lang="en-US" sz="3200" dirty="0">
                <a:sym typeface="Wingdings" panose="05000000000000000000" pitchFamily="2" charset="2"/>
              </a:rPr>
              <a:t>To assess to what extent a student the learning goals had been mastered, a video assignment can be used.</a:t>
            </a:r>
            <a:r>
              <a:rPr lang="en-US" sz="1200" dirty="0">
                <a:sym typeface="Wingdings" panose="05000000000000000000" pitchFamily="2" charset="2"/>
              </a:rPr>
              <a:t> </a:t>
            </a:r>
            <a:endParaRPr lang="nl-NL" dirty="0"/>
          </a:p>
        </p:txBody>
      </p:sp>
      <p:sp>
        <p:nvSpPr>
          <p:cNvPr id="4" name="Slide Number Placeholder 3"/>
          <p:cNvSpPr>
            <a:spLocks noGrp="1"/>
          </p:cNvSpPr>
          <p:nvPr>
            <p:ph type="sldNum" sz="quarter" idx="10"/>
          </p:nvPr>
        </p:nvSpPr>
        <p:spPr/>
        <p:txBody>
          <a:bodyPr/>
          <a:lstStyle/>
          <a:p>
            <a:fld id="{92EA0E4A-5B67-4889-A6A6-A4719AC7D82A}" type="slidenum">
              <a:rPr lang="nl-NL" smtClean="0"/>
              <a:t>20</a:t>
            </a:fld>
            <a:endParaRPr lang="nl-NL"/>
          </a:p>
        </p:txBody>
      </p:sp>
    </p:spTree>
    <p:extLst>
      <p:ext uri="{BB962C8B-B14F-4D97-AF65-F5344CB8AC3E}">
        <p14:creationId xmlns:p14="http://schemas.microsoft.com/office/powerpoint/2010/main" val="276259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Let us continue with a possible set of technical clip formats which can be used.</a:t>
            </a:r>
          </a:p>
        </p:txBody>
      </p:sp>
      <p:sp>
        <p:nvSpPr>
          <p:cNvPr id="4" name="Slide Number Placeholder 3"/>
          <p:cNvSpPr>
            <a:spLocks noGrp="1"/>
          </p:cNvSpPr>
          <p:nvPr>
            <p:ph type="sldNum" sz="quarter" idx="10"/>
          </p:nvPr>
        </p:nvSpPr>
        <p:spPr/>
        <p:txBody>
          <a:bodyPr/>
          <a:lstStyle/>
          <a:p>
            <a:fld id="{92EA0E4A-5B67-4889-A6A6-A4719AC7D82A}" type="slidenum">
              <a:rPr lang="nl-NL" smtClean="0"/>
              <a:t>21</a:t>
            </a:fld>
            <a:endParaRPr lang="nl-NL"/>
          </a:p>
        </p:txBody>
      </p:sp>
    </p:spTree>
    <p:extLst>
      <p:ext uri="{BB962C8B-B14F-4D97-AF65-F5344CB8AC3E}">
        <p14:creationId xmlns:p14="http://schemas.microsoft.com/office/powerpoint/2010/main" val="3549110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it's your turn again. I ask you to indicate the expected usefulness of each format for your education. You have 4 minuets to divide a hundred points over these formats in </a:t>
            </a:r>
            <a:r>
              <a:rPr lang="en-US" dirty="0" err="1"/>
              <a:t>Wooclap</a:t>
            </a:r>
            <a:r>
              <a:rPr lang="en-US" dirty="0"/>
              <a:t>. </a:t>
            </a:r>
            <a:endParaRPr lang="nl-NL" dirty="0"/>
          </a:p>
        </p:txBody>
      </p:sp>
      <p:sp>
        <p:nvSpPr>
          <p:cNvPr id="4" name="Slide Number Placeholder 3"/>
          <p:cNvSpPr>
            <a:spLocks noGrp="1"/>
          </p:cNvSpPr>
          <p:nvPr>
            <p:ph type="sldNum" sz="quarter" idx="10"/>
          </p:nvPr>
        </p:nvSpPr>
        <p:spPr/>
        <p:txBody>
          <a:bodyPr/>
          <a:lstStyle/>
          <a:p>
            <a:fld id="{92EA0E4A-5B67-4889-A6A6-A4719AC7D82A}" type="slidenum">
              <a:rPr lang="nl-NL" smtClean="0"/>
              <a:t>22</a:t>
            </a:fld>
            <a:endParaRPr lang="nl-NL"/>
          </a:p>
        </p:txBody>
      </p:sp>
    </p:spTree>
    <p:extLst>
      <p:ext uri="{BB962C8B-B14F-4D97-AF65-F5344CB8AC3E}">
        <p14:creationId xmlns:p14="http://schemas.microsoft.com/office/powerpoint/2010/main" val="230827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Please give us your first impressions about the clip shown.</a:t>
            </a:r>
          </a:p>
        </p:txBody>
      </p:sp>
      <p:sp>
        <p:nvSpPr>
          <p:cNvPr id="4" name="Slide Number Placeholder 3"/>
          <p:cNvSpPr>
            <a:spLocks noGrp="1"/>
          </p:cNvSpPr>
          <p:nvPr>
            <p:ph type="sldNum" sz="quarter" idx="5"/>
          </p:nvPr>
        </p:nvSpPr>
        <p:spPr/>
        <p:txBody>
          <a:bodyPr/>
          <a:lstStyle/>
          <a:p>
            <a:fld id="{92EA0E4A-5B67-4889-A6A6-A4719AC7D82A}" type="slidenum">
              <a:rPr lang="nl-NL" smtClean="0"/>
              <a:t>3</a:t>
            </a:fld>
            <a:endParaRPr lang="nl-NL"/>
          </a:p>
        </p:txBody>
      </p:sp>
    </p:spTree>
    <p:extLst>
      <p:ext uri="{BB962C8B-B14F-4D97-AF65-F5344CB8AC3E}">
        <p14:creationId xmlns:p14="http://schemas.microsoft.com/office/powerpoint/2010/main" val="78562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already stated, the effectiveness of the video is largely determined by what you let the students do with it.</a:t>
            </a:r>
          </a:p>
          <a:p>
            <a:r>
              <a:rPr lang="en-US" dirty="0"/>
              <a:t>It can be a preparation for a group discussion or role play, you can ask them to draw a mind map based on the shown information, you can assess the student with quizzes or questionnaires during or give them an assignment afterwards.</a:t>
            </a:r>
            <a:endParaRPr lang="nl-NL" dirty="0"/>
          </a:p>
        </p:txBody>
      </p:sp>
      <p:sp>
        <p:nvSpPr>
          <p:cNvPr id="4" name="Slide Number Placeholder 3"/>
          <p:cNvSpPr>
            <a:spLocks noGrp="1"/>
          </p:cNvSpPr>
          <p:nvPr>
            <p:ph type="sldNum" sz="quarter" idx="10"/>
          </p:nvPr>
        </p:nvSpPr>
        <p:spPr/>
        <p:txBody>
          <a:bodyPr/>
          <a:lstStyle/>
          <a:p>
            <a:fld id="{92EA0E4A-5B67-4889-A6A6-A4719AC7D82A}" type="slidenum">
              <a:rPr lang="nl-NL" smtClean="0"/>
              <a:t>24</a:t>
            </a:fld>
            <a:endParaRPr lang="nl-NL"/>
          </a:p>
        </p:txBody>
      </p:sp>
    </p:spTree>
    <p:extLst>
      <p:ext uri="{BB962C8B-B14F-4D97-AF65-F5344CB8AC3E}">
        <p14:creationId xmlns:p14="http://schemas.microsoft.com/office/powerpoint/2010/main" val="2598038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considering using video, the main concern must be how it will be integrated into your education.</a:t>
            </a:r>
            <a:endParaRPr lang="nl-NL" dirty="0"/>
          </a:p>
          <a:p>
            <a:r>
              <a:rPr lang="nl-NL" dirty="0"/>
              <a:t>Start with an explicit educational context.</a:t>
            </a:r>
          </a:p>
          <a:p>
            <a:r>
              <a:rPr lang="nl-NL" dirty="0"/>
              <a:t>Specify the learning goals and how video can contribute to these.</a:t>
            </a:r>
          </a:p>
          <a:p>
            <a:r>
              <a:rPr lang="nl-NL" dirty="0"/>
              <a:t>The first action should be to search for existing or adaptable clips which match your target group.</a:t>
            </a:r>
          </a:p>
          <a:p>
            <a:r>
              <a:rPr lang="nl-NL" dirty="0"/>
              <a:t>Decide for own production only if nothing suitable can be found.</a:t>
            </a:r>
          </a:p>
          <a:p>
            <a:r>
              <a:rPr lang="nl-NL" dirty="0"/>
              <a:t>Ensure that you activate your viewers.</a:t>
            </a:r>
          </a:p>
          <a:p>
            <a:r>
              <a:rPr lang="nl-NL" dirty="0"/>
              <a:t>Be aware that by using clips the education starts to change. </a:t>
            </a:r>
          </a:p>
        </p:txBody>
      </p:sp>
      <p:sp>
        <p:nvSpPr>
          <p:cNvPr id="4" name="Slide Number Placeholder 3"/>
          <p:cNvSpPr>
            <a:spLocks noGrp="1"/>
          </p:cNvSpPr>
          <p:nvPr>
            <p:ph type="sldNum" sz="quarter" idx="10"/>
          </p:nvPr>
        </p:nvSpPr>
        <p:spPr/>
        <p:txBody>
          <a:bodyPr/>
          <a:lstStyle/>
          <a:p>
            <a:fld id="{92EA0E4A-5B67-4889-A6A6-A4719AC7D82A}" type="slidenum">
              <a:rPr lang="nl-NL" smtClean="0"/>
              <a:t>25</a:t>
            </a:fld>
            <a:endParaRPr lang="nl-NL"/>
          </a:p>
        </p:txBody>
      </p:sp>
    </p:spTree>
    <p:extLst>
      <p:ext uri="{BB962C8B-B14F-4D97-AF65-F5344CB8AC3E}">
        <p14:creationId xmlns:p14="http://schemas.microsoft.com/office/powerpoint/2010/main" val="3185726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Determine the prior knowledge and consider how to activate it.</a:t>
            </a:r>
            <a:endParaRPr lang="nl-NL" dirty="0"/>
          </a:p>
        </p:txBody>
      </p:sp>
      <p:sp>
        <p:nvSpPr>
          <p:cNvPr id="4" name="Slide Number Placeholder 3"/>
          <p:cNvSpPr>
            <a:spLocks noGrp="1"/>
          </p:cNvSpPr>
          <p:nvPr>
            <p:ph type="sldNum" sz="quarter" idx="10"/>
          </p:nvPr>
        </p:nvSpPr>
        <p:spPr/>
        <p:txBody>
          <a:bodyPr/>
          <a:lstStyle/>
          <a:p>
            <a:fld id="{92EA0E4A-5B67-4889-A6A6-A4719AC7D82A}" type="slidenum">
              <a:rPr lang="nl-NL" smtClean="0"/>
              <a:t>26</a:t>
            </a:fld>
            <a:endParaRPr lang="nl-NL"/>
          </a:p>
        </p:txBody>
      </p:sp>
    </p:spTree>
    <p:extLst>
      <p:ext uri="{BB962C8B-B14F-4D97-AF65-F5344CB8AC3E}">
        <p14:creationId xmlns:p14="http://schemas.microsoft.com/office/powerpoint/2010/main" val="2487333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Make your learning goals specific and use the SMART approach here, as this gives input about how to assess or activate your learners during the video and afterwards.</a:t>
            </a:r>
          </a:p>
        </p:txBody>
      </p:sp>
      <p:sp>
        <p:nvSpPr>
          <p:cNvPr id="4" name="Slide Number Placeholder 3"/>
          <p:cNvSpPr>
            <a:spLocks noGrp="1"/>
          </p:cNvSpPr>
          <p:nvPr>
            <p:ph type="sldNum" sz="quarter" idx="5"/>
          </p:nvPr>
        </p:nvSpPr>
        <p:spPr/>
        <p:txBody>
          <a:bodyPr/>
          <a:lstStyle/>
          <a:p>
            <a:fld id="{92EA0E4A-5B67-4889-A6A6-A4719AC7D82A}" type="slidenum">
              <a:rPr lang="nl-NL" smtClean="0"/>
              <a:t>27</a:t>
            </a:fld>
            <a:endParaRPr lang="nl-NL"/>
          </a:p>
        </p:txBody>
      </p:sp>
    </p:spTree>
    <p:extLst>
      <p:ext uri="{BB962C8B-B14F-4D97-AF65-F5344CB8AC3E}">
        <p14:creationId xmlns:p14="http://schemas.microsoft.com/office/powerpoint/2010/main" val="392704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Decide how you want to activate your learners, which techniques are you using? Options are quizzes, questions, discussions etc. </a:t>
            </a:r>
          </a:p>
        </p:txBody>
      </p:sp>
      <p:sp>
        <p:nvSpPr>
          <p:cNvPr id="4" name="Slide Number Placeholder 3"/>
          <p:cNvSpPr>
            <a:spLocks noGrp="1"/>
          </p:cNvSpPr>
          <p:nvPr>
            <p:ph type="sldNum" sz="quarter" idx="5"/>
          </p:nvPr>
        </p:nvSpPr>
        <p:spPr/>
        <p:txBody>
          <a:bodyPr/>
          <a:lstStyle/>
          <a:p>
            <a:fld id="{92EA0E4A-5B67-4889-A6A6-A4719AC7D82A}" type="slidenum">
              <a:rPr lang="nl-NL" smtClean="0"/>
              <a:t>28</a:t>
            </a:fld>
            <a:endParaRPr lang="nl-NL"/>
          </a:p>
        </p:txBody>
      </p:sp>
    </p:spTree>
    <p:extLst>
      <p:ext uri="{BB962C8B-B14F-4D97-AF65-F5344CB8AC3E}">
        <p14:creationId xmlns:p14="http://schemas.microsoft.com/office/powerpoint/2010/main" val="709199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Make a provisional choice for the clip type with the best fit to your treated subject matter. </a:t>
            </a:r>
          </a:p>
          <a:p>
            <a:r>
              <a:rPr lang="nl-NL" dirty="0"/>
              <a:t>Search for visualisations which support or complement your information. </a:t>
            </a:r>
          </a:p>
          <a:p>
            <a:r>
              <a:rPr lang="nl-NL" dirty="0"/>
              <a:t>For instant flow charts are excellent visualisations for complex processes.</a:t>
            </a:r>
          </a:p>
          <a:p>
            <a:r>
              <a:rPr lang="nl-NL" dirty="0"/>
              <a:t> </a:t>
            </a:r>
          </a:p>
        </p:txBody>
      </p:sp>
      <p:sp>
        <p:nvSpPr>
          <p:cNvPr id="4" name="Slide Number Placeholder 3"/>
          <p:cNvSpPr>
            <a:spLocks noGrp="1"/>
          </p:cNvSpPr>
          <p:nvPr>
            <p:ph type="sldNum" sz="quarter" idx="5"/>
          </p:nvPr>
        </p:nvSpPr>
        <p:spPr/>
        <p:txBody>
          <a:bodyPr/>
          <a:lstStyle/>
          <a:p>
            <a:fld id="{92EA0E4A-5B67-4889-A6A6-A4719AC7D82A}" type="slidenum">
              <a:rPr lang="nl-NL" smtClean="0"/>
              <a:t>29</a:t>
            </a:fld>
            <a:endParaRPr lang="nl-NL"/>
          </a:p>
        </p:txBody>
      </p:sp>
    </p:spTree>
    <p:extLst>
      <p:ext uri="{BB962C8B-B14F-4D97-AF65-F5344CB8AC3E}">
        <p14:creationId xmlns:p14="http://schemas.microsoft.com/office/powerpoint/2010/main" val="3256891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Check whether the visualisations and data are accessible at the needed time.</a:t>
            </a:r>
          </a:p>
          <a:p>
            <a:r>
              <a:rPr lang="nl-NL" dirty="0"/>
              <a:t>Ensure that you have the correct copyrights for all used subject materials. </a:t>
            </a:r>
          </a:p>
        </p:txBody>
      </p:sp>
      <p:sp>
        <p:nvSpPr>
          <p:cNvPr id="4" name="Slide Number Placeholder 3"/>
          <p:cNvSpPr>
            <a:spLocks noGrp="1"/>
          </p:cNvSpPr>
          <p:nvPr>
            <p:ph type="sldNum" sz="quarter" idx="5"/>
          </p:nvPr>
        </p:nvSpPr>
        <p:spPr/>
        <p:txBody>
          <a:bodyPr/>
          <a:lstStyle/>
          <a:p>
            <a:fld id="{92EA0E4A-5B67-4889-A6A6-A4719AC7D82A}" type="slidenum">
              <a:rPr lang="nl-NL" smtClean="0"/>
              <a:t>30</a:t>
            </a:fld>
            <a:endParaRPr lang="nl-NL"/>
          </a:p>
        </p:txBody>
      </p:sp>
    </p:spTree>
    <p:extLst>
      <p:ext uri="{BB962C8B-B14F-4D97-AF65-F5344CB8AC3E}">
        <p14:creationId xmlns:p14="http://schemas.microsoft.com/office/powerpoint/2010/main" val="3410155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Check your budget, the expertice available and the available time (working hours but also lead time). </a:t>
            </a:r>
          </a:p>
          <a:p>
            <a:r>
              <a:rPr lang="nl-NL" dirty="0"/>
              <a:t>This will determine your possible ambitions.</a:t>
            </a:r>
          </a:p>
        </p:txBody>
      </p:sp>
      <p:sp>
        <p:nvSpPr>
          <p:cNvPr id="4" name="Slide Number Placeholder 3"/>
          <p:cNvSpPr>
            <a:spLocks noGrp="1"/>
          </p:cNvSpPr>
          <p:nvPr>
            <p:ph type="sldNum" sz="quarter" idx="5"/>
          </p:nvPr>
        </p:nvSpPr>
        <p:spPr/>
        <p:txBody>
          <a:bodyPr/>
          <a:lstStyle/>
          <a:p>
            <a:fld id="{92EA0E4A-5B67-4889-A6A6-A4719AC7D82A}" type="slidenum">
              <a:rPr lang="nl-NL" smtClean="0"/>
              <a:t>31</a:t>
            </a:fld>
            <a:endParaRPr lang="nl-NL"/>
          </a:p>
        </p:txBody>
      </p:sp>
    </p:spTree>
    <p:extLst>
      <p:ext uri="{BB962C8B-B14F-4D97-AF65-F5344CB8AC3E}">
        <p14:creationId xmlns:p14="http://schemas.microsoft.com/office/powerpoint/2010/main" val="2633393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Finally is the expected life time of the knowledge clip an important factor. </a:t>
            </a:r>
          </a:p>
          <a:p>
            <a:r>
              <a:rPr lang="nl-NL" dirty="0"/>
              <a:t>If the covered subject matter will be consistent and correct over a long time, more resources can be used and a better quality can be justified.</a:t>
            </a:r>
          </a:p>
        </p:txBody>
      </p:sp>
      <p:sp>
        <p:nvSpPr>
          <p:cNvPr id="4" name="Slide Number Placeholder 3"/>
          <p:cNvSpPr>
            <a:spLocks noGrp="1"/>
          </p:cNvSpPr>
          <p:nvPr>
            <p:ph type="sldNum" sz="quarter" idx="5"/>
          </p:nvPr>
        </p:nvSpPr>
        <p:spPr/>
        <p:txBody>
          <a:bodyPr/>
          <a:lstStyle/>
          <a:p>
            <a:fld id="{92EA0E4A-5B67-4889-A6A6-A4719AC7D82A}" type="slidenum">
              <a:rPr lang="nl-NL" smtClean="0"/>
              <a:t>32</a:t>
            </a:fld>
            <a:endParaRPr lang="nl-NL"/>
          </a:p>
        </p:txBody>
      </p:sp>
    </p:spTree>
    <p:extLst>
      <p:ext uri="{BB962C8B-B14F-4D97-AF65-F5344CB8AC3E}">
        <p14:creationId xmlns:p14="http://schemas.microsoft.com/office/powerpoint/2010/main" val="933809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solidFill>
                  <a:schemeClr val="accent1"/>
                </a:solidFill>
              </a:rPr>
              <a:t>Always tell what you are planning to tell, tell it and tell what you have told. The simple structure consist of:</a:t>
            </a:r>
          </a:p>
          <a:p>
            <a:pPr marL="0" indent="0">
              <a:buNone/>
            </a:pPr>
            <a:r>
              <a:rPr lang="en-US" sz="1200" dirty="0">
                <a:solidFill>
                  <a:schemeClr val="accent1"/>
                </a:solidFill>
              </a:rPr>
              <a:t>1. START</a:t>
            </a:r>
            <a:r>
              <a:rPr lang="en-US" sz="1200" dirty="0"/>
              <a:t>	</a:t>
            </a:r>
          </a:p>
          <a:p>
            <a:r>
              <a:rPr lang="en-US" sz="1200" dirty="0"/>
              <a:t>Introduce yourself.</a:t>
            </a:r>
          </a:p>
          <a:p>
            <a:r>
              <a:rPr lang="en-US" sz="1200" dirty="0"/>
              <a:t>Identify the subject, learning goals and length of the video.</a:t>
            </a:r>
          </a:p>
          <a:p>
            <a:r>
              <a:rPr lang="en-US" sz="1200" dirty="0"/>
              <a:t>Explain what action/output you expect from the student </a:t>
            </a:r>
          </a:p>
          <a:p>
            <a:pPr marL="0" indent="0">
              <a:buNone/>
            </a:pPr>
            <a:r>
              <a:rPr lang="en-US" sz="1200" dirty="0">
                <a:solidFill>
                  <a:schemeClr val="accent1"/>
                </a:solidFill>
              </a:rPr>
              <a:t>2. MIDDLE</a:t>
            </a:r>
          </a:p>
          <a:p>
            <a:r>
              <a:rPr lang="en-US" sz="1200" dirty="0"/>
              <a:t>Discuss the subject. </a:t>
            </a:r>
          </a:p>
          <a:p>
            <a:r>
              <a:rPr lang="en-US" sz="1200" dirty="0"/>
              <a:t>Relate theory to practice when and where  possible.</a:t>
            </a:r>
          </a:p>
          <a:p>
            <a:r>
              <a:rPr lang="en-US" sz="1200" dirty="0"/>
              <a:t>If you asked questions in the introduction, provide answers.</a:t>
            </a:r>
          </a:p>
          <a:p>
            <a:pPr marL="0" indent="0">
              <a:buNone/>
            </a:pPr>
            <a:r>
              <a:rPr lang="en-US" sz="1200" dirty="0">
                <a:solidFill>
                  <a:schemeClr val="accent1"/>
                </a:solidFill>
              </a:rPr>
              <a:t>3. END	</a:t>
            </a:r>
          </a:p>
          <a:p>
            <a:r>
              <a:rPr lang="en-US" sz="1200" dirty="0"/>
              <a:t>Provide a concise summary.</a:t>
            </a:r>
          </a:p>
          <a:p>
            <a:r>
              <a:rPr lang="en-US" sz="1200" dirty="0"/>
              <a:t>The learning goals.</a:t>
            </a:r>
          </a:p>
          <a:p>
            <a:r>
              <a:rPr lang="en-US" sz="1200" dirty="0"/>
              <a:t>If needed, give an assignment.</a:t>
            </a:r>
            <a:endParaRPr lang="nl-NL" dirty="0"/>
          </a:p>
        </p:txBody>
      </p:sp>
      <p:sp>
        <p:nvSpPr>
          <p:cNvPr id="4" name="Slide Number Placeholder 3"/>
          <p:cNvSpPr>
            <a:spLocks noGrp="1"/>
          </p:cNvSpPr>
          <p:nvPr>
            <p:ph type="sldNum" sz="quarter" idx="10"/>
          </p:nvPr>
        </p:nvSpPr>
        <p:spPr/>
        <p:txBody>
          <a:bodyPr/>
          <a:lstStyle/>
          <a:p>
            <a:fld id="{92EA0E4A-5B67-4889-A6A6-A4719AC7D82A}" type="slidenum">
              <a:rPr lang="nl-NL" smtClean="0"/>
              <a:t>33</a:t>
            </a:fld>
            <a:endParaRPr lang="nl-NL"/>
          </a:p>
        </p:txBody>
      </p:sp>
    </p:spTree>
    <p:extLst>
      <p:ext uri="{BB962C8B-B14F-4D97-AF65-F5344CB8AC3E}">
        <p14:creationId xmlns:p14="http://schemas.microsoft.com/office/powerpoint/2010/main" val="284121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 expected that these questions have been raised in the brainstorm.</a:t>
            </a:r>
          </a:p>
        </p:txBody>
      </p:sp>
      <p:sp>
        <p:nvSpPr>
          <p:cNvPr id="4" name="Slide Number Placeholder 3"/>
          <p:cNvSpPr>
            <a:spLocks noGrp="1"/>
          </p:cNvSpPr>
          <p:nvPr>
            <p:ph type="sldNum" sz="quarter" idx="5"/>
          </p:nvPr>
        </p:nvSpPr>
        <p:spPr/>
        <p:txBody>
          <a:bodyPr/>
          <a:lstStyle/>
          <a:p>
            <a:fld id="{92EA0E4A-5B67-4889-A6A6-A4719AC7D82A}" type="slidenum">
              <a:rPr lang="nl-NL" smtClean="0"/>
              <a:t>4</a:t>
            </a:fld>
            <a:endParaRPr lang="nl-NL"/>
          </a:p>
        </p:txBody>
      </p:sp>
    </p:spTree>
    <p:extLst>
      <p:ext uri="{BB962C8B-B14F-4D97-AF65-F5344CB8AC3E}">
        <p14:creationId xmlns:p14="http://schemas.microsoft.com/office/powerpoint/2010/main" val="3693852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59038" y="552450"/>
            <a:ext cx="4921250" cy="2768600"/>
          </a:xfrm>
        </p:spPr>
      </p:sp>
      <p:sp>
        <p:nvSpPr>
          <p:cNvPr id="3" name="Notes Placeholder 2"/>
          <p:cNvSpPr>
            <a:spLocks noGrp="1"/>
          </p:cNvSpPr>
          <p:nvPr>
            <p:ph type="body" idx="1"/>
          </p:nvPr>
        </p:nvSpPr>
        <p:spPr/>
        <p:txBody>
          <a:bodyPr/>
          <a:lstStyle/>
          <a:p>
            <a:r>
              <a:rPr lang="en-US" dirty="0"/>
              <a:t>If structure and approach are chosen you are ready for the clip design. </a:t>
            </a:r>
          </a:p>
          <a:p>
            <a:r>
              <a:rPr lang="en-US" dirty="0"/>
              <a:t>Use the design principles of Mayer as are presented in the clip you were asked to watch as preparation for this session. </a:t>
            </a:r>
          </a:p>
          <a:p>
            <a:r>
              <a:rPr lang="en-US" baseline="0" dirty="0"/>
              <a:t>It emphasizes that a knowledge clip is most effective when it is </a:t>
            </a:r>
          </a:p>
          <a:p>
            <a:pPr marL="171450" indent="-171450">
              <a:buFont typeface="Arial" panose="020B0604020202020204" pitchFamily="34" charset="0"/>
              <a:buChar char="•"/>
            </a:pPr>
            <a:r>
              <a:rPr lang="en-US" baseline="0" dirty="0"/>
              <a:t>short 2-5 minutes </a:t>
            </a:r>
          </a:p>
          <a:p>
            <a:pPr marL="171450" indent="-171450">
              <a:buFont typeface="Arial" panose="020B0604020202020204" pitchFamily="34" charset="0"/>
              <a:buChar char="•"/>
            </a:pPr>
            <a:r>
              <a:rPr lang="en-US" baseline="0" dirty="0"/>
              <a:t>covers one topic only </a:t>
            </a:r>
          </a:p>
          <a:p>
            <a:pPr marL="171450" indent="-171450">
              <a:buFont typeface="Arial" panose="020B0604020202020204" pitchFamily="34" charset="0"/>
              <a:buChar char="•"/>
            </a:pPr>
            <a:r>
              <a:rPr lang="en-US" baseline="0" dirty="0"/>
              <a:t>serves clearly defined learning goals </a:t>
            </a:r>
          </a:p>
          <a:p>
            <a:pPr marL="171450" indent="-171450">
              <a:buFont typeface="Arial" panose="020B0604020202020204" pitchFamily="34" charset="0"/>
              <a:buChar char="•"/>
            </a:pPr>
            <a:r>
              <a:rPr lang="en-US" baseline="0" dirty="0"/>
              <a:t>combines pictures and words and avoids redundancy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1 multiple representations-  multiple representations: combine words &amp; images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contingency – present words and images close to each other and simultaneously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 coherence - avoid using unrelated material (only distracting)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4 modality - spoken text is better than written 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5 redundancy – spoken text does not need written text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6 segmentation – cut information into meaningful parts</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19775814-5E86-5743-808B-FA33B96378ED}" type="slidenum">
              <a:rPr lang="nl-NL" smtClean="0">
                <a:solidFill>
                  <a:prstClr val="black"/>
                </a:solidFill>
              </a:rPr>
              <a:pPr/>
              <a:t>34</a:t>
            </a:fld>
            <a:endParaRPr lang="nl-NL">
              <a:solidFill>
                <a:prstClr val="black"/>
              </a:solidFill>
            </a:endParaRPr>
          </a:p>
        </p:txBody>
      </p:sp>
    </p:spTree>
    <p:extLst>
      <p:ext uri="{BB962C8B-B14F-4D97-AF65-F5344CB8AC3E}">
        <p14:creationId xmlns:p14="http://schemas.microsoft.com/office/powerpoint/2010/main" val="3517537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Use 4 minutes to grade in pairs the previous video clip in Wooclap.</a:t>
            </a:r>
          </a:p>
        </p:txBody>
      </p:sp>
      <p:sp>
        <p:nvSpPr>
          <p:cNvPr id="4" name="Slide Number Placeholder 3"/>
          <p:cNvSpPr>
            <a:spLocks noGrp="1"/>
          </p:cNvSpPr>
          <p:nvPr>
            <p:ph type="sldNum" sz="quarter" idx="10"/>
          </p:nvPr>
        </p:nvSpPr>
        <p:spPr/>
        <p:txBody>
          <a:bodyPr/>
          <a:lstStyle/>
          <a:p>
            <a:fld id="{92EA0E4A-5B67-4889-A6A6-A4719AC7D82A}" type="slidenum">
              <a:rPr lang="nl-NL" smtClean="0"/>
              <a:t>36</a:t>
            </a:fld>
            <a:endParaRPr lang="nl-NL"/>
          </a:p>
        </p:txBody>
      </p:sp>
    </p:spTree>
    <p:extLst>
      <p:ext uri="{BB962C8B-B14F-4D97-AF65-F5344CB8AC3E}">
        <p14:creationId xmlns:p14="http://schemas.microsoft.com/office/powerpoint/2010/main" val="4238755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You will have noticed that the grading of a stand-alone clip remains difficult. Probably you will have a good idea about the visual design and the used multi-media principles. But the usefullness correlates with the here unknown educational embedding. Good quality clips can become bad educational practice and vice versa. So keep your focus on the contextual and didactive embedding. </a:t>
            </a:r>
          </a:p>
        </p:txBody>
      </p:sp>
      <p:sp>
        <p:nvSpPr>
          <p:cNvPr id="4" name="Slide Number Placeholder 3"/>
          <p:cNvSpPr>
            <a:spLocks noGrp="1"/>
          </p:cNvSpPr>
          <p:nvPr>
            <p:ph type="sldNum" sz="quarter" idx="10"/>
          </p:nvPr>
        </p:nvSpPr>
        <p:spPr/>
        <p:txBody>
          <a:bodyPr/>
          <a:lstStyle/>
          <a:p>
            <a:fld id="{92EA0E4A-5B67-4889-A6A6-A4719AC7D82A}" type="slidenum">
              <a:rPr lang="nl-NL" smtClean="0"/>
              <a:t>38</a:t>
            </a:fld>
            <a:endParaRPr lang="nl-NL"/>
          </a:p>
        </p:txBody>
      </p:sp>
    </p:spTree>
    <p:extLst>
      <p:ext uri="{BB962C8B-B14F-4D97-AF65-F5344CB8AC3E}">
        <p14:creationId xmlns:p14="http://schemas.microsoft.com/office/powerpoint/2010/main" val="1996143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 want to conclude with a short summary of designing a knowledge clip.</a:t>
            </a:r>
          </a:p>
        </p:txBody>
      </p:sp>
      <p:sp>
        <p:nvSpPr>
          <p:cNvPr id="4" name="Slide Number Placeholder 3"/>
          <p:cNvSpPr>
            <a:spLocks noGrp="1"/>
          </p:cNvSpPr>
          <p:nvPr>
            <p:ph type="sldNum" sz="quarter" idx="10"/>
          </p:nvPr>
        </p:nvSpPr>
        <p:spPr/>
        <p:txBody>
          <a:bodyPr/>
          <a:lstStyle/>
          <a:p>
            <a:fld id="{92EA0E4A-5B67-4889-A6A6-A4719AC7D82A}" type="slidenum">
              <a:rPr lang="nl-NL" smtClean="0"/>
              <a:t>39</a:t>
            </a:fld>
            <a:endParaRPr lang="nl-NL"/>
          </a:p>
        </p:txBody>
      </p:sp>
    </p:spTree>
    <p:extLst>
      <p:ext uri="{BB962C8B-B14F-4D97-AF65-F5344CB8AC3E}">
        <p14:creationId xmlns:p14="http://schemas.microsoft.com/office/powerpoint/2010/main" val="4294231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Long process – Important to follow the steps! Good preparation &gt;&gt; quality &gt;&gt; less time on time/money consuming editing</a:t>
            </a:r>
          </a:p>
          <a:p>
            <a:r>
              <a:rPr lang="en-US" baseline="0" dirty="0"/>
              <a:t>Step 1 – decide on your target audience and what the goal of your video is. What are you trying to communicate. Is a video the best way to communicate it. What is the role. Is it part of a series? Should it be used in different contexts? etc…</a:t>
            </a:r>
          </a:p>
          <a:p>
            <a:r>
              <a:rPr lang="en-US" baseline="0" dirty="0"/>
              <a:t>Step 2 </a:t>
            </a:r>
            <a:r>
              <a:rPr lang="en-US" baseline="0" dirty="0" err="1"/>
              <a:t>allign</a:t>
            </a:r>
            <a:r>
              <a:rPr lang="en-US" baseline="0" dirty="0"/>
              <a:t> with learning activities </a:t>
            </a:r>
          </a:p>
          <a:p>
            <a:r>
              <a:rPr lang="en-US" baseline="0" dirty="0"/>
              <a:t>Step 3 write a brief (scenario) </a:t>
            </a:r>
          </a:p>
          <a:p>
            <a:r>
              <a:rPr lang="en-US" baseline="0" dirty="0"/>
              <a:t>Step 4 choose a format – &gt;&gt; suitable for message and budget </a:t>
            </a:r>
          </a:p>
          <a:p>
            <a:r>
              <a:rPr lang="en-US" baseline="0" dirty="0"/>
              <a:t>Step 5 write a script – Is important step!!! Good preparation is key! </a:t>
            </a:r>
          </a:p>
          <a:p>
            <a:r>
              <a:rPr lang="en-US" baseline="0" dirty="0"/>
              <a:t> Step 6 collect visual resources (so if in scenario you decided to use schematic representations, or picture of a lab set-up, these </a:t>
            </a:r>
            <a:r>
              <a:rPr lang="en-US" baseline="0" dirty="0" err="1"/>
              <a:t>pisctures</a:t>
            </a:r>
            <a:r>
              <a:rPr lang="en-US" baseline="0" dirty="0"/>
              <a:t> or drawing, need to be made. |</a:t>
            </a:r>
          </a:p>
          <a:p>
            <a:r>
              <a:rPr lang="en-US" baseline="0" dirty="0"/>
              <a:t>Step 7 choose location where do you want to film – partly connected w format (on location) reservation? Is it </a:t>
            </a:r>
            <a:r>
              <a:rPr lang="en-US" baseline="0" dirty="0" err="1"/>
              <a:t>quiete</a:t>
            </a:r>
            <a:r>
              <a:rPr lang="en-US" baseline="0" dirty="0"/>
              <a:t>? Extra lighting needed ? </a:t>
            </a:r>
            <a:r>
              <a:rPr lang="en-US" baseline="0" dirty="0" err="1"/>
              <a:t>etc</a:t>
            </a:r>
            <a:endParaRPr lang="en-US" baseline="0" dirty="0"/>
          </a:p>
          <a:p>
            <a:r>
              <a:rPr lang="en-US" baseline="0" dirty="0"/>
              <a:t>Step 8 get feedback</a:t>
            </a:r>
          </a:p>
          <a:p>
            <a:r>
              <a:rPr lang="en-US" baseline="0" dirty="0"/>
              <a:t>Step 9 actual Filming</a:t>
            </a:r>
          </a:p>
          <a:p>
            <a:r>
              <a:rPr lang="en-US" baseline="0" dirty="0"/>
              <a:t>Step 10 editing</a:t>
            </a:r>
          </a:p>
          <a:p>
            <a:r>
              <a:rPr lang="en-US" baseline="0" dirty="0"/>
              <a:t>Step 11 publication</a:t>
            </a:r>
          </a:p>
          <a:p>
            <a:endParaRPr lang="en-US" baseline="0" dirty="0"/>
          </a:p>
          <a:p>
            <a:endParaRPr lang="nl-NL" dirty="0"/>
          </a:p>
        </p:txBody>
      </p:sp>
      <p:sp>
        <p:nvSpPr>
          <p:cNvPr id="4" name="Slide Number Placeholder 3"/>
          <p:cNvSpPr>
            <a:spLocks noGrp="1"/>
          </p:cNvSpPr>
          <p:nvPr>
            <p:ph type="sldNum" sz="quarter" idx="10"/>
          </p:nvPr>
        </p:nvSpPr>
        <p:spPr/>
        <p:txBody>
          <a:bodyPr/>
          <a:lstStyle/>
          <a:p>
            <a:fld id="{19775814-5E86-5743-808B-FA33B96378ED}" type="slidenum">
              <a:rPr lang="nl-NL" smtClean="0"/>
              <a:t>40</a:t>
            </a:fld>
            <a:endParaRPr lang="nl-NL"/>
          </a:p>
        </p:txBody>
      </p:sp>
    </p:spTree>
    <p:extLst>
      <p:ext uri="{BB962C8B-B14F-4D97-AF65-F5344CB8AC3E}">
        <p14:creationId xmlns:p14="http://schemas.microsoft.com/office/powerpoint/2010/main" val="1264235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What is the goal of this video? Why are we making the video?</a:t>
            </a:r>
            <a:endParaRPr lang="nl-NL"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Who is the audience of this video? Who do you want to reach?</a:t>
            </a:r>
            <a:endParaRPr lang="nl-NL"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What is the video topic? Be specific.</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What are the key takeaways of the video? What should viewers learn? Is there a specific call to action?</a:t>
            </a:r>
            <a:endParaRPr lang="nl-NL"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tone of voice should the video have? Authoritative, informal, friendly, mixture of…?</a:t>
            </a:r>
            <a:endParaRPr lang="nl-NL" sz="12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Where will this video be published or/&amp; presented? (Workshops, Facebook, UM website)</a:t>
            </a:r>
            <a:endParaRPr lang="nl-NL" sz="1200" b="1" kern="1200" dirty="0">
              <a:solidFill>
                <a:schemeClr val="tx1"/>
              </a:solidFill>
              <a:effectLst/>
              <a:latin typeface="+mn-lt"/>
              <a:ea typeface="+mn-ea"/>
              <a:cs typeface="+mn-cs"/>
            </a:endParaRPr>
          </a:p>
          <a:p>
            <a:r>
              <a:rPr lang="en-US" dirty="0"/>
              <a:t>Is there a budget for stock, photos, graphic, motion and sound footage? i.e. no | up to €30 | €30-50| €60 +</a:t>
            </a:r>
            <a:endParaRPr lang="nl-NL" dirty="0"/>
          </a:p>
        </p:txBody>
      </p:sp>
      <p:sp>
        <p:nvSpPr>
          <p:cNvPr id="4" name="Slide Number Placeholder 3"/>
          <p:cNvSpPr>
            <a:spLocks noGrp="1"/>
          </p:cNvSpPr>
          <p:nvPr>
            <p:ph type="sldNum" sz="quarter" idx="10"/>
          </p:nvPr>
        </p:nvSpPr>
        <p:spPr/>
        <p:txBody>
          <a:bodyPr/>
          <a:lstStyle/>
          <a:p>
            <a:fld id="{19775814-5E86-5743-808B-FA33B96378ED}" type="slidenum">
              <a:rPr lang="nl-NL" smtClean="0"/>
              <a:t>41</a:t>
            </a:fld>
            <a:endParaRPr lang="nl-NL"/>
          </a:p>
        </p:txBody>
      </p:sp>
    </p:spTree>
    <p:extLst>
      <p:ext uri="{BB962C8B-B14F-4D97-AF65-F5344CB8AC3E}">
        <p14:creationId xmlns:p14="http://schemas.microsoft.com/office/powerpoint/2010/main" val="1115035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always a script before you start your production. The shown four columns script combines the sound and the visual material in time.</a:t>
            </a:r>
          </a:p>
          <a:p>
            <a:r>
              <a:rPr lang="en-US" dirty="0"/>
              <a:t>In the third column remarks are listed to consider during production </a:t>
            </a:r>
            <a:r>
              <a:rPr lang="en-US" dirty="0" err="1"/>
              <a:t>e.g</a:t>
            </a:r>
            <a:r>
              <a:rPr lang="en-US" dirty="0"/>
              <a:t> what should be ready or </a:t>
            </a:r>
            <a:r>
              <a:rPr lang="en-US" dirty="0" err="1"/>
              <a:t>preparated</a:t>
            </a:r>
            <a:r>
              <a:rPr lang="en-US" dirty="0"/>
              <a:t> at that time.</a:t>
            </a:r>
            <a:endParaRPr lang="nl-NL" dirty="0"/>
          </a:p>
        </p:txBody>
      </p:sp>
      <p:sp>
        <p:nvSpPr>
          <p:cNvPr id="4" name="Slide Number Placeholder 3"/>
          <p:cNvSpPr>
            <a:spLocks noGrp="1"/>
          </p:cNvSpPr>
          <p:nvPr>
            <p:ph type="sldNum" sz="quarter" idx="10"/>
          </p:nvPr>
        </p:nvSpPr>
        <p:spPr/>
        <p:txBody>
          <a:bodyPr/>
          <a:lstStyle/>
          <a:p>
            <a:fld id="{92EA0E4A-5B67-4889-A6A6-A4719AC7D82A}" type="slidenum">
              <a:rPr lang="nl-NL" smtClean="0"/>
              <a:t>42</a:t>
            </a:fld>
            <a:endParaRPr lang="nl-NL"/>
          </a:p>
        </p:txBody>
      </p:sp>
    </p:spTree>
    <p:extLst>
      <p:ext uri="{BB962C8B-B14F-4D97-AF65-F5344CB8AC3E}">
        <p14:creationId xmlns:p14="http://schemas.microsoft.com/office/powerpoint/2010/main" val="35107054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92EA0E4A-5B67-4889-A6A6-A4719AC7D82A}" type="slidenum">
              <a:rPr lang="nl-NL" smtClean="0"/>
              <a:t>43</a:t>
            </a:fld>
            <a:endParaRPr lang="nl-NL"/>
          </a:p>
        </p:txBody>
      </p:sp>
    </p:spTree>
    <p:extLst>
      <p:ext uri="{BB962C8B-B14F-4D97-AF65-F5344CB8AC3E}">
        <p14:creationId xmlns:p14="http://schemas.microsoft.com/office/powerpoint/2010/main" val="2954326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The clip shown is part of a student training for first year medical students of the Radboud University. After watching this introduction video the students fill in a short questionnaire to prime the main criteria for a good start of a consult. Afterwards they start the exercise watching a patient, who introduces himself and his reason to visit. The student records his/her summary and the follow-up question(s), watches the own recording, checks whether it fits the expectations by using the provided criteria and sends it into the system whenever he/she considers the recording satisfactorious. </a:t>
            </a:r>
          </a:p>
        </p:txBody>
      </p:sp>
      <p:sp>
        <p:nvSpPr>
          <p:cNvPr id="4" name="Slide Number Placeholder 3"/>
          <p:cNvSpPr>
            <a:spLocks noGrp="1"/>
          </p:cNvSpPr>
          <p:nvPr>
            <p:ph type="sldNum" sz="quarter" idx="5"/>
          </p:nvPr>
        </p:nvSpPr>
        <p:spPr/>
        <p:txBody>
          <a:bodyPr/>
          <a:lstStyle/>
          <a:p>
            <a:fld id="{92EA0E4A-5B67-4889-A6A6-A4719AC7D82A}" type="slidenum">
              <a:rPr lang="nl-NL" smtClean="0"/>
              <a:t>5</a:t>
            </a:fld>
            <a:endParaRPr lang="nl-NL"/>
          </a:p>
        </p:txBody>
      </p:sp>
    </p:spTree>
    <p:extLst>
      <p:ext uri="{BB962C8B-B14F-4D97-AF65-F5344CB8AC3E}">
        <p14:creationId xmlns:p14="http://schemas.microsoft.com/office/powerpoint/2010/main" val="329548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What was unclear after showing the isolated clip is now clarified by the integrating context of this training.</a:t>
            </a:r>
          </a:p>
        </p:txBody>
      </p:sp>
      <p:sp>
        <p:nvSpPr>
          <p:cNvPr id="4" name="Slide Number Placeholder 3"/>
          <p:cNvSpPr>
            <a:spLocks noGrp="1"/>
          </p:cNvSpPr>
          <p:nvPr>
            <p:ph type="sldNum" sz="quarter" idx="5"/>
          </p:nvPr>
        </p:nvSpPr>
        <p:spPr/>
        <p:txBody>
          <a:bodyPr/>
          <a:lstStyle/>
          <a:p>
            <a:fld id="{92EA0E4A-5B67-4889-A6A6-A4719AC7D82A}" type="slidenum">
              <a:rPr lang="nl-NL" smtClean="0"/>
              <a:t>6</a:t>
            </a:fld>
            <a:endParaRPr lang="nl-NL"/>
          </a:p>
        </p:txBody>
      </p:sp>
    </p:spTree>
    <p:extLst>
      <p:ext uri="{BB962C8B-B14F-4D97-AF65-F5344CB8AC3E}">
        <p14:creationId xmlns:p14="http://schemas.microsoft.com/office/powerpoint/2010/main" val="417801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 this lunch lecture we will discuss the following points:</a:t>
            </a:r>
          </a:p>
          <a:p>
            <a:r>
              <a:rPr lang="nl-NL" dirty="0"/>
              <a:t>What you will learn in this lecture/workshop</a:t>
            </a:r>
          </a:p>
          <a:p>
            <a:r>
              <a:rPr lang="nl-NL" dirty="0"/>
              <a:t>We will zoom into the background of knowledge clips</a:t>
            </a:r>
          </a:p>
          <a:p>
            <a:r>
              <a:rPr lang="nl-NL" dirty="0"/>
              <a:t>How videos can be used effectively in education</a:t>
            </a:r>
          </a:p>
          <a:p>
            <a:r>
              <a:rPr lang="nl-NL" dirty="0"/>
              <a:t>How to design and develop these videos and what should be considered doing this </a:t>
            </a:r>
          </a:p>
          <a:p>
            <a:r>
              <a:rPr lang="nl-NL" dirty="0"/>
              <a:t>And some aspects about the quality of videos for higher education</a:t>
            </a:r>
          </a:p>
          <a:p>
            <a:r>
              <a:rPr lang="nl-NL" dirty="0"/>
              <a:t>During this lecture/workshop you will be asked to interact with us and the audience</a:t>
            </a:r>
          </a:p>
        </p:txBody>
      </p:sp>
      <p:sp>
        <p:nvSpPr>
          <p:cNvPr id="4" name="Slide Number Placeholder 3"/>
          <p:cNvSpPr>
            <a:spLocks noGrp="1"/>
          </p:cNvSpPr>
          <p:nvPr>
            <p:ph type="sldNum" sz="quarter" idx="10"/>
          </p:nvPr>
        </p:nvSpPr>
        <p:spPr/>
        <p:txBody>
          <a:bodyPr/>
          <a:lstStyle/>
          <a:p>
            <a:fld id="{92EA0E4A-5B67-4889-A6A6-A4719AC7D82A}" type="slidenum">
              <a:rPr lang="nl-NL" smtClean="0"/>
              <a:t>7</a:t>
            </a:fld>
            <a:endParaRPr lang="nl-NL"/>
          </a:p>
        </p:txBody>
      </p:sp>
    </p:spTree>
    <p:extLst>
      <p:ext uri="{BB962C8B-B14F-4D97-AF65-F5344CB8AC3E}">
        <p14:creationId xmlns:p14="http://schemas.microsoft.com/office/powerpoint/2010/main" val="7824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You will notice that the chosen focus is how to integrate the videos as learning material into your education.</a:t>
            </a:r>
          </a:p>
          <a:p>
            <a:r>
              <a:rPr lang="nl-NL" dirty="0"/>
              <a:t>The most important added value is what your students with the clip do or are supposed to do. </a:t>
            </a:r>
          </a:p>
          <a:p>
            <a:r>
              <a:rPr lang="nl-NL" dirty="0"/>
              <a:t>Activation during and after watching are excellent means to maximise the intended learning effects. </a:t>
            </a:r>
          </a:p>
          <a:p>
            <a:r>
              <a:rPr lang="nl-NL" dirty="0"/>
              <a:t>Consider quizes, exercises or invite the viewer to get involved in the thinking processes by providing pauzes before presenting the answers.</a:t>
            </a:r>
          </a:p>
          <a:p>
            <a:endParaRPr lang="nl-NL" dirty="0"/>
          </a:p>
          <a:p>
            <a:r>
              <a:rPr lang="nl-NL" dirty="0"/>
              <a:t>After this lecture/workshop </a:t>
            </a:r>
          </a:p>
          <a:p>
            <a:r>
              <a:rPr lang="nl-NL" dirty="0"/>
              <a:t>you will know the different video formats and which fits best with your education.</a:t>
            </a:r>
          </a:p>
          <a:p>
            <a:r>
              <a:rPr lang="nl-NL" dirty="0"/>
              <a:t>you will understand how to design effectieve clips and how educational scenarios and scripts will support the developing processes.</a:t>
            </a:r>
          </a:p>
          <a:p>
            <a:r>
              <a:rPr lang="en-US" dirty="0"/>
              <a:t>Finally, you can recognize and assess the didactic quality of your own or an existing clip in the perspective of reuse.</a:t>
            </a:r>
            <a:endParaRPr lang="nl-NL" dirty="0"/>
          </a:p>
        </p:txBody>
      </p:sp>
      <p:sp>
        <p:nvSpPr>
          <p:cNvPr id="4" name="Slide Number Placeholder 3"/>
          <p:cNvSpPr>
            <a:spLocks noGrp="1"/>
          </p:cNvSpPr>
          <p:nvPr>
            <p:ph type="sldNum" sz="quarter" idx="10"/>
          </p:nvPr>
        </p:nvSpPr>
        <p:spPr/>
        <p:txBody>
          <a:bodyPr/>
          <a:lstStyle/>
          <a:p>
            <a:fld id="{92EA0E4A-5B67-4889-A6A6-A4719AC7D82A}" type="slidenum">
              <a:rPr lang="nl-NL" smtClean="0"/>
              <a:t>8</a:t>
            </a:fld>
            <a:endParaRPr lang="nl-NL"/>
          </a:p>
        </p:txBody>
      </p:sp>
    </p:spTree>
    <p:extLst>
      <p:ext uri="{BB962C8B-B14F-4D97-AF65-F5344CB8AC3E}">
        <p14:creationId xmlns:p14="http://schemas.microsoft.com/office/powerpoint/2010/main" val="3426313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Before continuing my presentation I want to consult your existing ideas about the following three questions:</a:t>
            </a:r>
          </a:p>
          <a:p>
            <a:r>
              <a:rPr lang="nl-NL" dirty="0"/>
              <a:t>Why would you consider to use knowledge clips?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What are the features of a knowledge clip?</a:t>
            </a:r>
          </a:p>
          <a:p>
            <a:r>
              <a:rPr lang="nl-NL" dirty="0"/>
              <a:t>Which educational scenarios would you prefer for your education?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Discuss five minutes with your neighbour about these categories. Extract keynotes from this discussion and insert these in Wooclap using your laptop of smartphone. The internetaddress is shown in this slide. </a:t>
            </a:r>
          </a:p>
          <a:p>
            <a:endParaRPr lang="nl-NL" dirty="0"/>
          </a:p>
        </p:txBody>
      </p:sp>
      <p:sp>
        <p:nvSpPr>
          <p:cNvPr id="4" name="Slide Number Placeholder 3"/>
          <p:cNvSpPr>
            <a:spLocks noGrp="1"/>
          </p:cNvSpPr>
          <p:nvPr>
            <p:ph type="sldNum" sz="quarter" idx="10"/>
          </p:nvPr>
        </p:nvSpPr>
        <p:spPr/>
        <p:txBody>
          <a:bodyPr/>
          <a:lstStyle/>
          <a:p>
            <a:fld id="{92EA0E4A-5B67-4889-A6A6-A4719AC7D82A}" type="slidenum">
              <a:rPr lang="nl-NL" smtClean="0"/>
              <a:t>9</a:t>
            </a:fld>
            <a:endParaRPr lang="nl-NL"/>
          </a:p>
        </p:txBody>
      </p:sp>
    </p:spTree>
    <p:extLst>
      <p:ext uri="{BB962C8B-B14F-4D97-AF65-F5344CB8AC3E}">
        <p14:creationId xmlns:p14="http://schemas.microsoft.com/office/powerpoint/2010/main" val="2529346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Let us consider the what and why based on the current experiences and as described in the literature.</a:t>
            </a:r>
          </a:p>
          <a:p>
            <a:r>
              <a:rPr lang="en-US" sz="1200" b="1" i="0" kern="1200" dirty="0">
                <a:solidFill>
                  <a:schemeClr val="tx1"/>
                </a:solidFill>
                <a:effectLst/>
                <a:latin typeface="+mn-lt"/>
                <a:ea typeface="+mn-ea"/>
                <a:cs typeface="+mn-cs"/>
              </a:rPr>
              <a:t>What: </a:t>
            </a:r>
            <a:r>
              <a:rPr lang="en-US" sz="1200" b="0" i="0" kern="1200" dirty="0">
                <a:solidFill>
                  <a:schemeClr val="tx1"/>
                </a:solidFill>
                <a:effectLst/>
                <a:latin typeface="+mn-lt"/>
                <a:ea typeface="+mn-ea"/>
                <a:cs typeface="+mn-cs"/>
              </a:rPr>
              <a:t>A </a:t>
            </a:r>
            <a:r>
              <a:rPr lang="en-US" sz="1200" b="1" i="0" kern="1200" dirty="0">
                <a:solidFill>
                  <a:schemeClr val="tx1"/>
                </a:solidFill>
                <a:effectLst/>
                <a:latin typeface="+mn-lt"/>
                <a:ea typeface="+mn-ea"/>
                <a:cs typeface="+mn-cs"/>
              </a:rPr>
              <a:t>knowledge clip</a:t>
            </a:r>
            <a:r>
              <a:rPr lang="en-US" sz="1200" b="0" i="0" kern="1200" dirty="0">
                <a:solidFill>
                  <a:schemeClr val="tx1"/>
                </a:solidFill>
                <a:effectLst/>
                <a:latin typeface="+mn-lt"/>
                <a:ea typeface="+mn-ea"/>
                <a:cs typeface="+mn-cs"/>
              </a:rPr>
              <a:t> is a video of about 5 minutes in which you explain a specific theme. </a:t>
            </a:r>
          </a:p>
          <a:p>
            <a:r>
              <a:rPr lang="en-US" sz="1200" b="0" i="0" kern="1200" dirty="0">
                <a:solidFill>
                  <a:schemeClr val="tx1"/>
                </a:solidFill>
                <a:effectLst/>
                <a:latin typeface="+mn-lt"/>
                <a:ea typeface="+mn-ea"/>
                <a:cs typeface="+mn-cs"/>
              </a:rPr>
              <a:t>For example a complex notion, a difficult formula or a subject which students regularly seem to have difficulty dealing with in an exam.</a:t>
            </a:r>
          </a:p>
          <a:p>
            <a:r>
              <a:rPr lang="en-US" sz="1200" b="0" i="0" kern="1200" dirty="0">
                <a:solidFill>
                  <a:schemeClr val="tx1"/>
                </a:solidFill>
                <a:effectLst/>
                <a:latin typeface="+mn-lt"/>
                <a:ea typeface="+mn-ea"/>
                <a:cs typeface="+mn-cs"/>
              </a:rPr>
              <a:t>Students are able to watch the </a:t>
            </a:r>
            <a:r>
              <a:rPr lang="en-US" sz="1200" b="1" i="0" kern="1200" dirty="0">
                <a:solidFill>
                  <a:schemeClr val="tx1"/>
                </a:solidFill>
                <a:effectLst/>
                <a:latin typeface="+mn-lt"/>
                <a:ea typeface="+mn-ea"/>
                <a:cs typeface="+mn-cs"/>
              </a:rPr>
              <a:t>clip</a:t>
            </a:r>
            <a:r>
              <a:rPr lang="en-US" sz="1200" b="0" i="0" kern="1200" dirty="0">
                <a:solidFill>
                  <a:schemeClr val="tx1"/>
                </a:solidFill>
                <a:effectLst/>
                <a:latin typeface="+mn-lt"/>
                <a:ea typeface="+mn-ea"/>
                <a:cs typeface="+mn-cs"/>
              </a:rPr>
              <a:t> (repeatedly) where and whenever they please. </a:t>
            </a:r>
          </a:p>
          <a:p>
            <a:r>
              <a:rPr lang="en-US" sz="1200" b="0" i="0" kern="1200" dirty="0">
                <a:solidFill>
                  <a:schemeClr val="tx1"/>
                </a:solidFill>
                <a:effectLst/>
                <a:latin typeface="+mn-lt"/>
                <a:ea typeface="+mn-ea"/>
                <a:cs typeface="+mn-cs"/>
              </a:rPr>
              <a:t>A good clip can be used as a stand-alone item.</a:t>
            </a:r>
          </a:p>
          <a:p>
            <a:endParaRPr lang="nl-NL" dirty="0"/>
          </a:p>
          <a:p>
            <a:r>
              <a:rPr lang="nl-NL" b="1" dirty="0"/>
              <a:t>Why: </a:t>
            </a:r>
            <a:r>
              <a:rPr lang="nl-NL" dirty="0"/>
              <a:t>The clip is flexible and can serve a more diverse group of students. </a:t>
            </a:r>
          </a:p>
          <a:p>
            <a:r>
              <a:rPr lang="nl-NL" dirty="0"/>
              <a:t>It can be used as preparation to apply the knowledge in the classroom.</a:t>
            </a:r>
          </a:p>
          <a:p>
            <a:r>
              <a:rPr lang="nl-NL" dirty="0"/>
              <a:t>Other reasons are for self-study, remediation or addition, to serve specific learning goals or ro support personalised learning.  </a:t>
            </a:r>
          </a:p>
          <a:p>
            <a:r>
              <a:rPr lang="nl-NL" dirty="0"/>
              <a:t>More about this in the following slides</a:t>
            </a:r>
          </a:p>
        </p:txBody>
      </p:sp>
      <p:sp>
        <p:nvSpPr>
          <p:cNvPr id="4" name="Slide Number Placeholder 3"/>
          <p:cNvSpPr>
            <a:spLocks noGrp="1"/>
          </p:cNvSpPr>
          <p:nvPr>
            <p:ph type="sldNum" sz="quarter" idx="10"/>
          </p:nvPr>
        </p:nvSpPr>
        <p:spPr/>
        <p:txBody>
          <a:bodyPr/>
          <a:lstStyle/>
          <a:p>
            <a:fld id="{92EA0E4A-5B67-4889-A6A6-A4719AC7D82A}" type="slidenum">
              <a:rPr lang="nl-NL" smtClean="0"/>
              <a:t>12</a:t>
            </a:fld>
            <a:endParaRPr lang="nl-NL"/>
          </a:p>
        </p:txBody>
      </p:sp>
    </p:spTree>
    <p:extLst>
      <p:ext uri="{BB962C8B-B14F-4D97-AF65-F5344CB8AC3E}">
        <p14:creationId xmlns:p14="http://schemas.microsoft.com/office/powerpoint/2010/main" val="4293785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lichtblauw">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52784" y="253136"/>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752784"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pic>
        <p:nvPicPr>
          <p:cNvPr id="11" name="Afbeelding 10" descr="UM40_RGB_B_blauw.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20321"/>
          <a:stretch/>
        </p:blipFill>
        <p:spPr>
          <a:xfrm>
            <a:off x="480001" y="6174002"/>
            <a:ext cx="2120851" cy="509137"/>
          </a:xfrm>
          <a:prstGeom prst="rect">
            <a:avLst/>
          </a:prstGeom>
        </p:spPr>
      </p:pic>
    </p:spTree>
    <p:extLst>
      <p:ext uri="{BB962C8B-B14F-4D97-AF65-F5344CB8AC3E}">
        <p14:creationId xmlns:p14="http://schemas.microsoft.com/office/powerpoint/2010/main" val="3499799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3DE08-3806-4EC3-9F17-ABD9FE737260}"/>
              </a:ext>
            </a:extLst>
          </p:cNvPr>
          <p:cNvSpPr>
            <a:spLocks noGrp="1"/>
          </p:cNvSpPr>
          <p:nvPr>
            <p:ph type="dt" sz="half" idx="10"/>
          </p:nvPr>
        </p:nvSpPr>
        <p:spPr/>
        <p:txBody>
          <a:bodyPr/>
          <a:lstStyle/>
          <a:p>
            <a:pPr defTabSz="609585"/>
            <a:endParaRPr lang="nl-NL" dirty="0">
              <a:solidFill>
                <a:srgbClr val="001C3D"/>
              </a:solidFill>
            </a:endParaRPr>
          </a:p>
        </p:txBody>
      </p:sp>
      <p:sp>
        <p:nvSpPr>
          <p:cNvPr id="3" name="Footer Placeholder 2">
            <a:extLst>
              <a:ext uri="{FF2B5EF4-FFF2-40B4-BE49-F238E27FC236}">
                <a16:creationId xmlns:a16="http://schemas.microsoft.com/office/drawing/2014/main" id="{169ABBFC-CF09-4DA4-BC4A-C3DFAD981DA5}"/>
              </a:ext>
            </a:extLst>
          </p:cNvPr>
          <p:cNvSpPr>
            <a:spLocks noGrp="1"/>
          </p:cNvSpPr>
          <p:nvPr>
            <p:ph type="ftr" sz="quarter" idx="11"/>
          </p:nvPr>
        </p:nvSpPr>
        <p:spPr/>
        <p:txBody>
          <a:bodyPr/>
          <a:lstStyle/>
          <a:p>
            <a:pPr defTabSz="609585"/>
            <a:r>
              <a:rPr lang="nl-NL">
                <a:solidFill>
                  <a:srgbClr val="001C3D"/>
                </a:solidFill>
              </a:rPr>
              <a:t>Naam afdeling of A-merk</a:t>
            </a:r>
            <a:endParaRPr lang="nl-NL" dirty="0">
              <a:solidFill>
                <a:srgbClr val="001C3D"/>
              </a:solidFill>
            </a:endParaRPr>
          </a:p>
        </p:txBody>
      </p:sp>
      <p:sp>
        <p:nvSpPr>
          <p:cNvPr id="4" name="Slide Number Placeholder 3">
            <a:extLst>
              <a:ext uri="{FF2B5EF4-FFF2-40B4-BE49-F238E27FC236}">
                <a16:creationId xmlns:a16="http://schemas.microsoft.com/office/drawing/2014/main" id="{22E7E3FF-8CE6-42D7-8F56-41FAC57E0A98}"/>
              </a:ext>
            </a:extLst>
          </p:cNvPr>
          <p:cNvSpPr>
            <a:spLocks noGrp="1"/>
          </p:cNvSpPr>
          <p:nvPr>
            <p:ph type="sldNum" sz="quarter" idx="12"/>
          </p:nvPr>
        </p:nvSpPr>
        <p:spPr/>
        <p:txBody>
          <a:bodyPr/>
          <a:lstStyle/>
          <a:p>
            <a:pPr defTabSz="609585"/>
            <a:fld id="{09B7AD4A-C94A-7B42-9E17-606C7F366C4B}" type="slidenum">
              <a:rPr lang="nl-NL" smtClean="0">
                <a:solidFill>
                  <a:srgbClr val="001C3D"/>
                </a:solidFill>
              </a:rPr>
              <a:pPr defTabSz="609585"/>
              <a:t>‹#›</a:t>
            </a:fld>
            <a:endParaRPr lang="nl-NL" dirty="0">
              <a:solidFill>
                <a:srgbClr val="001C3D"/>
              </a:solidFill>
            </a:endParaRPr>
          </a:p>
        </p:txBody>
      </p:sp>
    </p:spTree>
    <p:extLst>
      <p:ext uri="{BB962C8B-B14F-4D97-AF65-F5344CB8AC3E}">
        <p14:creationId xmlns:p14="http://schemas.microsoft.com/office/powerpoint/2010/main" val="67059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lichtblauw">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52784" y="253136"/>
            <a:ext cx="8797789" cy="2205259"/>
          </a:xfrm>
        </p:spPr>
        <p:txBody>
          <a:bodyPr>
            <a:noAutofit/>
          </a:bodyPr>
          <a:lstStyle>
            <a:lvl1pPr>
              <a:defRPr sz="7200">
                <a:solidFill>
                  <a:srgbClr val="FFFFFF"/>
                </a:solidFill>
              </a:defRPr>
            </a:lvl1pPr>
          </a:lstStyle>
          <a:p>
            <a:r>
              <a:rPr lang="nl-NL" dirty="0"/>
              <a:t>Titelstijl van model bewerken</a:t>
            </a:r>
          </a:p>
        </p:txBody>
      </p:sp>
      <p:sp>
        <p:nvSpPr>
          <p:cNvPr id="3" name="Subtitel 2"/>
          <p:cNvSpPr>
            <a:spLocks noGrp="1"/>
          </p:cNvSpPr>
          <p:nvPr>
            <p:ph type="subTitle" idx="1"/>
          </p:nvPr>
        </p:nvSpPr>
        <p:spPr>
          <a:xfrm>
            <a:off x="752784"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pic>
        <p:nvPicPr>
          <p:cNvPr id="11" name="Afbeelding 10" descr="UM40_RGB_B_blauw.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20321"/>
          <a:stretch/>
        </p:blipFill>
        <p:spPr>
          <a:xfrm>
            <a:off x="480001" y="6174002"/>
            <a:ext cx="2120851" cy="509137"/>
          </a:xfrm>
          <a:prstGeom prst="rect">
            <a:avLst/>
          </a:prstGeom>
        </p:spPr>
      </p:pic>
    </p:spTree>
    <p:extLst>
      <p:ext uri="{BB962C8B-B14F-4D97-AF65-F5344CB8AC3E}">
        <p14:creationId xmlns:p14="http://schemas.microsoft.com/office/powerpoint/2010/main" val="2591156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donkerblauw">
    <p:bg>
      <p:bgPr>
        <a:solidFill>
          <a:schemeClr val="tx1"/>
        </a:solidFill>
        <a:effectLst/>
      </p:bgPr>
    </p:bg>
    <p:spTree>
      <p:nvGrpSpPr>
        <p:cNvPr id="1" name=""/>
        <p:cNvGrpSpPr/>
        <p:nvPr/>
      </p:nvGrpSpPr>
      <p:grpSpPr>
        <a:xfrm>
          <a:off x="0" y="0"/>
          <a:ext cx="0" cy="0"/>
          <a:chOff x="0" y="0"/>
          <a:chExt cx="0" cy="0"/>
        </a:xfrm>
      </p:grpSpPr>
      <p:pic>
        <p:nvPicPr>
          <p:cNvPr id="9" name="Afbeelding 8" descr="UM40_RGB_B_diap.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20321"/>
          <a:stretch/>
        </p:blipFill>
        <p:spPr>
          <a:xfrm>
            <a:off x="480001" y="6174000"/>
            <a:ext cx="2120851" cy="509137"/>
          </a:xfrm>
          <a:prstGeom prst="rect">
            <a:avLst/>
          </a:prstGeom>
        </p:spPr>
      </p:pic>
      <p:sp>
        <p:nvSpPr>
          <p:cNvPr id="6" name="Titel 1"/>
          <p:cNvSpPr>
            <a:spLocks noGrp="1"/>
          </p:cNvSpPr>
          <p:nvPr>
            <p:ph type="ctrTitle"/>
          </p:nvPr>
        </p:nvSpPr>
        <p:spPr>
          <a:xfrm>
            <a:off x="752784" y="253136"/>
            <a:ext cx="8797789" cy="2205259"/>
          </a:xfrm>
        </p:spPr>
        <p:txBody>
          <a:bodyPr>
            <a:noAutofit/>
          </a:bodyPr>
          <a:lstStyle>
            <a:lvl1pPr>
              <a:defRPr sz="7200">
                <a:solidFill>
                  <a:srgbClr val="FFFFFF"/>
                </a:solidFill>
              </a:defRPr>
            </a:lvl1pPr>
          </a:lstStyle>
          <a:p>
            <a:r>
              <a:rPr lang="nl-NL" dirty="0"/>
              <a:t>Titelstijl van model bewerken</a:t>
            </a:r>
          </a:p>
        </p:txBody>
      </p:sp>
      <p:sp>
        <p:nvSpPr>
          <p:cNvPr id="7" name="Subtitel 2"/>
          <p:cNvSpPr>
            <a:spLocks noGrp="1"/>
          </p:cNvSpPr>
          <p:nvPr>
            <p:ph type="subTitle" idx="1"/>
          </p:nvPr>
        </p:nvSpPr>
        <p:spPr>
          <a:xfrm>
            <a:off x="752784"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309264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 oranje">
    <p:bg>
      <p:bgPr>
        <a:solidFill>
          <a:schemeClr val="accent1"/>
        </a:solidFill>
        <a:effectLst/>
      </p:bgPr>
    </p:bg>
    <p:spTree>
      <p:nvGrpSpPr>
        <p:cNvPr id="1" name=""/>
        <p:cNvGrpSpPr/>
        <p:nvPr/>
      </p:nvGrpSpPr>
      <p:grpSpPr>
        <a:xfrm>
          <a:off x="0" y="0"/>
          <a:ext cx="0" cy="0"/>
          <a:chOff x="0" y="0"/>
          <a:chExt cx="0" cy="0"/>
        </a:xfrm>
      </p:grpSpPr>
      <p:pic>
        <p:nvPicPr>
          <p:cNvPr id="6" name="Afbeelding 5" descr="UM40_RGB_B_diap.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20930"/>
          <a:stretch/>
        </p:blipFill>
        <p:spPr>
          <a:xfrm>
            <a:off x="480001" y="6174000"/>
            <a:ext cx="2104645" cy="509137"/>
          </a:xfrm>
          <a:prstGeom prst="rect">
            <a:avLst/>
          </a:prstGeom>
        </p:spPr>
      </p:pic>
      <p:sp>
        <p:nvSpPr>
          <p:cNvPr id="7" name="Titel 1"/>
          <p:cNvSpPr>
            <a:spLocks noGrp="1"/>
          </p:cNvSpPr>
          <p:nvPr>
            <p:ph type="ctrTitle"/>
          </p:nvPr>
        </p:nvSpPr>
        <p:spPr>
          <a:xfrm>
            <a:off x="752784" y="253136"/>
            <a:ext cx="8797789" cy="2205259"/>
          </a:xfrm>
        </p:spPr>
        <p:txBody>
          <a:bodyPr>
            <a:noAutofit/>
          </a:bodyPr>
          <a:lstStyle>
            <a:lvl1pPr>
              <a:defRPr sz="7200">
                <a:solidFill>
                  <a:srgbClr val="FFFFFF"/>
                </a:solidFill>
              </a:defRPr>
            </a:lvl1pPr>
          </a:lstStyle>
          <a:p>
            <a:r>
              <a:rPr lang="nl-NL" dirty="0"/>
              <a:t>Titelstijl van model bewerken</a:t>
            </a:r>
          </a:p>
        </p:txBody>
      </p:sp>
      <p:sp>
        <p:nvSpPr>
          <p:cNvPr id="8" name="Subtitel 2"/>
          <p:cNvSpPr>
            <a:spLocks noGrp="1"/>
          </p:cNvSpPr>
          <p:nvPr>
            <p:ph type="subTitle" idx="1"/>
          </p:nvPr>
        </p:nvSpPr>
        <p:spPr>
          <a:xfrm>
            <a:off x="752784"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3776130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kst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endParaRPr lang="nl-NL">
              <a:solidFill>
                <a:srgbClr val="001C3D"/>
              </a:solidFill>
            </a:endParaRPr>
          </a:p>
        </p:txBody>
      </p:sp>
      <p:sp>
        <p:nvSpPr>
          <p:cNvPr id="5" name="Tijdelijke aanduiding voor voettekst 4"/>
          <p:cNvSpPr>
            <a:spLocks noGrp="1"/>
          </p:cNvSpPr>
          <p:nvPr>
            <p:ph type="ftr" sz="quarter" idx="11"/>
          </p:nvPr>
        </p:nvSpPr>
        <p:spPr/>
        <p:txBody>
          <a:bodyPr/>
          <a:lstStyle/>
          <a:p>
            <a:r>
              <a:rPr lang="nl-NL">
                <a:solidFill>
                  <a:srgbClr val="001C3D"/>
                </a:solidFill>
              </a:rPr>
              <a:t>Naam afdeling of A-merk</a:t>
            </a:r>
          </a:p>
        </p:txBody>
      </p:sp>
      <p:sp>
        <p:nvSpPr>
          <p:cNvPr id="6" name="Tijdelijke aanduiding voor dianummer 5"/>
          <p:cNvSpPr>
            <a:spLocks noGrp="1"/>
          </p:cNvSpPr>
          <p:nvPr>
            <p:ph type="sldNum" sz="quarter" idx="12"/>
          </p:nvPr>
        </p:nvSpPr>
        <p:spPr/>
        <p:txBody>
          <a:bodyPr/>
          <a:lstStyle/>
          <a:p>
            <a:fld id="{09B7AD4A-C94A-7B42-9E17-606C7F366C4B}" type="slidenum">
              <a:rPr lang="nl-NL" smtClean="0">
                <a:solidFill>
                  <a:srgbClr val="001C3D"/>
                </a:solidFill>
              </a:rPr>
              <a:pPr/>
              <a:t>‹#›</a:t>
            </a:fld>
            <a:endParaRPr lang="nl-NL">
              <a:solidFill>
                <a:srgbClr val="001C3D"/>
              </a:solidFill>
            </a:endParaRPr>
          </a:p>
        </p:txBody>
      </p:sp>
      <p:pic>
        <p:nvPicPr>
          <p:cNvPr id="7" name="Afbeelding 6"/>
          <p:cNvPicPr>
            <a:picLocks noChangeAspect="1"/>
          </p:cNvPicPr>
          <p:nvPr userDrawn="1"/>
        </p:nvPicPr>
        <p:blipFill rotWithShape="1">
          <a:blip r:embed="rId2"/>
          <a:srcRect r="19769"/>
          <a:stretch/>
        </p:blipFill>
        <p:spPr>
          <a:xfrm>
            <a:off x="480001" y="6173621"/>
            <a:ext cx="2137056" cy="506307"/>
          </a:xfrm>
          <a:prstGeom prst="rect">
            <a:avLst/>
          </a:prstGeom>
        </p:spPr>
      </p:pic>
    </p:spTree>
    <p:extLst>
      <p:ext uri="{BB962C8B-B14F-4D97-AF65-F5344CB8AC3E}">
        <p14:creationId xmlns:p14="http://schemas.microsoft.com/office/powerpoint/2010/main" val="3486957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kstdia donkerblauw">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solidFill>
                  <a:srgbClr val="FFFFFF"/>
                </a:solidFill>
              </a:defRPr>
            </a:lvl1pPr>
          </a:lstStyle>
          <a:p>
            <a:endParaRPr lang="nl-NL" dirty="0"/>
          </a:p>
        </p:txBody>
      </p:sp>
      <p:sp>
        <p:nvSpPr>
          <p:cNvPr id="5" name="Tijdelijke aanduiding voor voettekst 4"/>
          <p:cNvSpPr>
            <a:spLocks noGrp="1"/>
          </p:cNvSpPr>
          <p:nvPr>
            <p:ph type="ftr" sz="quarter" idx="11"/>
          </p:nvPr>
        </p:nvSpPr>
        <p:spPr/>
        <p:txBody>
          <a:bodyPr/>
          <a:lstStyle>
            <a:lvl1pPr>
              <a:defRPr>
                <a:solidFill>
                  <a:srgbClr val="FFFFFF"/>
                </a:solidFill>
              </a:defRPr>
            </a:lvl1pPr>
          </a:lstStyle>
          <a:p>
            <a:r>
              <a:rPr lang="nl-NL"/>
              <a:t>Naam afdeling of A-merk</a:t>
            </a:r>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09B7AD4A-C94A-7B42-9E17-606C7F366C4B}" type="slidenum">
              <a:rPr lang="nl-NL" smtClean="0"/>
              <a:pPr/>
              <a:t>‹#›</a:t>
            </a:fld>
            <a:endParaRPr lang="nl-NL"/>
          </a:p>
        </p:txBody>
      </p:sp>
      <p:pic>
        <p:nvPicPr>
          <p:cNvPr id="10" name="Afbeelding 9" descr="UM40_RGB_B_diap.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21235"/>
          <a:stretch/>
        </p:blipFill>
        <p:spPr>
          <a:xfrm>
            <a:off x="480001" y="6174000"/>
            <a:ext cx="2096544" cy="509137"/>
          </a:xfrm>
          <a:prstGeom prst="rect">
            <a:avLst/>
          </a:prstGeom>
        </p:spPr>
      </p:pic>
    </p:spTree>
    <p:extLst>
      <p:ext uri="{BB962C8B-B14F-4D97-AF65-F5344CB8AC3E}">
        <p14:creationId xmlns:p14="http://schemas.microsoft.com/office/powerpoint/2010/main" val="3257116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kstdia lichtblauw">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nl-NL" dirty="0"/>
              <a:t>Titelstijl van model bewerken</a:t>
            </a:r>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solidFill>
                  <a:srgbClr val="FFFFFF"/>
                </a:solidFill>
              </a:defRPr>
            </a:lvl1pPr>
          </a:lstStyle>
          <a:p>
            <a:endParaRPr lang="nl-NL" dirty="0"/>
          </a:p>
        </p:txBody>
      </p:sp>
      <p:sp>
        <p:nvSpPr>
          <p:cNvPr id="5" name="Tijdelijke aanduiding voor voettekst 4"/>
          <p:cNvSpPr>
            <a:spLocks noGrp="1"/>
          </p:cNvSpPr>
          <p:nvPr>
            <p:ph type="ftr" sz="quarter" idx="11"/>
          </p:nvPr>
        </p:nvSpPr>
        <p:spPr/>
        <p:txBody>
          <a:bodyPr/>
          <a:lstStyle>
            <a:lvl1pPr>
              <a:defRPr>
                <a:solidFill>
                  <a:srgbClr val="FFFFFF"/>
                </a:solidFill>
              </a:defRPr>
            </a:lvl1pPr>
          </a:lstStyle>
          <a:p>
            <a:r>
              <a:rPr lang="nl-NL" dirty="0"/>
              <a:t>Naam afdeling of A-merk</a:t>
            </a:r>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09B7AD4A-C94A-7B42-9E17-606C7F366C4B}" type="slidenum">
              <a:rPr lang="nl-NL" smtClean="0"/>
              <a:pPr/>
              <a:t>‹#›</a:t>
            </a:fld>
            <a:endParaRPr lang="nl-NL"/>
          </a:p>
        </p:txBody>
      </p:sp>
      <p:pic>
        <p:nvPicPr>
          <p:cNvPr id="10" name="Afbeelding 9" descr="UM40_RGB_B_blauw.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20321"/>
          <a:stretch/>
        </p:blipFill>
        <p:spPr>
          <a:xfrm>
            <a:off x="480001" y="6174002"/>
            <a:ext cx="2120851" cy="509137"/>
          </a:xfrm>
          <a:prstGeom prst="rect">
            <a:avLst/>
          </a:prstGeom>
        </p:spPr>
      </p:pic>
    </p:spTree>
    <p:extLst>
      <p:ext uri="{BB962C8B-B14F-4D97-AF65-F5344CB8AC3E}">
        <p14:creationId xmlns:p14="http://schemas.microsoft.com/office/powerpoint/2010/main" val="218188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Foto dia">
    <p:spTree>
      <p:nvGrpSpPr>
        <p:cNvPr id="1" name=""/>
        <p:cNvGrpSpPr/>
        <p:nvPr/>
      </p:nvGrpSpPr>
      <p:grpSpPr>
        <a:xfrm>
          <a:off x="0" y="0"/>
          <a:ext cx="0" cy="0"/>
          <a:chOff x="0" y="0"/>
          <a:chExt cx="0" cy="0"/>
        </a:xfrm>
      </p:grpSpPr>
      <p:sp>
        <p:nvSpPr>
          <p:cNvPr id="2" name="Titel 1"/>
          <p:cNvSpPr>
            <a:spLocks noGrp="1"/>
          </p:cNvSpPr>
          <p:nvPr>
            <p:ph type="title"/>
          </p:nvPr>
        </p:nvSpPr>
        <p:spPr>
          <a:xfrm>
            <a:off x="480002" y="414261"/>
            <a:ext cx="5246167" cy="1565897"/>
          </a:xfrm>
        </p:spPr>
        <p:txBody>
          <a:bodyPr/>
          <a:lstStyle/>
          <a:p>
            <a:r>
              <a:rPr lang="nl-NL" dirty="0"/>
              <a:t>Titelstijl van model bewerken</a:t>
            </a:r>
          </a:p>
        </p:txBody>
      </p:sp>
      <p:sp>
        <p:nvSpPr>
          <p:cNvPr id="3" name="Tijdelijke aanduiding voor inhoud 2"/>
          <p:cNvSpPr>
            <a:spLocks noGrp="1"/>
          </p:cNvSpPr>
          <p:nvPr>
            <p:ph idx="1"/>
          </p:nvPr>
        </p:nvSpPr>
        <p:spPr>
          <a:xfrm>
            <a:off x="480002" y="1980156"/>
            <a:ext cx="5246165" cy="3810096"/>
          </a:xfrm>
        </p:spPr>
        <p:txBody>
          <a:bodyPr/>
          <a:lstStyle>
            <a:lvl3pPr marL="954592" indent="0">
              <a:buNone/>
              <a:defRPr/>
            </a:lvl3pPr>
          </a:lstStyle>
          <a:p>
            <a:pPr lvl="0"/>
            <a:r>
              <a:rPr lang="nl-NL" dirty="0"/>
              <a:t>Klik om de tekststijl van het model te bewerken</a:t>
            </a:r>
          </a:p>
          <a:p>
            <a:pPr lvl="1"/>
            <a:r>
              <a:rPr lang="nl-NL" dirty="0"/>
              <a:t>Tweede niveau</a:t>
            </a:r>
          </a:p>
        </p:txBody>
      </p:sp>
      <p:sp>
        <p:nvSpPr>
          <p:cNvPr id="4" name="Tijdelijke aanduiding voor datum 3"/>
          <p:cNvSpPr>
            <a:spLocks noGrp="1"/>
          </p:cNvSpPr>
          <p:nvPr>
            <p:ph type="dt" sz="half" idx="10"/>
          </p:nvPr>
        </p:nvSpPr>
        <p:spPr>
          <a:xfrm>
            <a:off x="6126724" y="6318628"/>
            <a:ext cx="734312" cy="365125"/>
          </a:xfrm>
        </p:spPr>
        <p:txBody>
          <a:bodyPr/>
          <a:lstStyle/>
          <a:p>
            <a:endParaRPr lang="nl-NL">
              <a:solidFill>
                <a:srgbClr val="001C3D"/>
              </a:solidFill>
            </a:endParaRPr>
          </a:p>
        </p:txBody>
      </p:sp>
      <p:sp>
        <p:nvSpPr>
          <p:cNvPr id="5" name="Tijdelijke aanduiding voor voettekst 4"/>
          <p:cNvSpPr>
            <a:spLocks noGrp="1"/>
          </p:cNvSpPr>
          <p:nvPr>
            <p:ph type="ftr" sz="quarter" idx="11"/>
          </p:nvPr>
        </p:nvSpPr>
        <p:spPr>
          <a:xfrm>
            <a:off x="6327003" y="6318628"/>
            <a:ext cx="4599935" cy="365125"/>
          </a:xfrm>
        </p:spPr>
        <p:txBody>
          <a:bodyPr/>
          <a:lstStyle/>
          <a:p>
            <a:r>
              <a:rPr lang="nl-NL">
                <a:solidFill>
                  <a:srgbClr val="001C3D"/>
                </a:solidFill>
              </a:rPr>
              <a:t>Naam afdeling of A-merk</a:t>
            </a:r>
          </a:p>
        </p:txBody>
      </p:sp>
      <p:sp>
        <p:nvSpPr>
          <p:cNvPr id="6" name="Tijdelijke aanduiding voor dianummer 5"/>
          <p:cNvSpPr>
            <a:spLocks noGrp="1"/>
          </p:cNvSpPr>
          <p:nvPr>
            <p:ph type="sldNum" sz="quarter" idx="12"/>
          </p:nvPr>
        </p:nvSpPr>
        <p:spPr>
          <a:xfrm>
            <a:off x="10926941" y="6318400"/>
            <a:ext cx="759969" cy="365125"/>
          </a:xfrm>
        </p:spPr>
        <p:txBody>
          <a:bodyPr/>
          <a:lstStyle/>
          <a:p>
            <a:fld id="{09B7AD4A-C94A-7B42-9E17-606C7F366C4B}" type="slidenum">
              <a:rPr lang="nl-NL" smtClean="0">
                <a:solidFill>
                  <a:srgbClr val="001C3D"/>
                </a:solidFill>
              </a:rPr>
              <a:pPr/>
              <a:t>‹#›</a:t>
            </a:fld>
            <a:endParaRPr lang="nl-NL">
              <a:solidFill>
                <a:srgbClr val="001C3D"/>
              </a:solidFill>
            </a:endParaRPr>
          </a:p>
        </p:txBody>
      </p:sp>
      <p:sp>
        <p:nvSpPr>
          <p:cNvPr id="8" name="Tijdelijke aanduiding voor afbeelding 7"/>
          <p:cNvSpPr>
            <a:spLocks noGrp="1"/>
          </p:cNvSpPr>
          <p:nvPr>
            <p:ph type="pic" sz="quarter" idx="13"/>
          </p:nvPr>
        </p:nvSpPr>
        <p:spPr>
          <a:xfrm>
            <a:off x="6126726" y="0"/>
            <a:ext cx="6065276" cy="6858000"/>
          </a:xfrm>
          <a:solidFill>
            <a:schemeClr val="bg1">
              <a:lumMod val="85000"/>
            </a:schemeClr>
          </a:solidFill>
        </p:spPr>
        <p:txBody>
          <a:bodyPr/>
          <a:lstStyle/>
          <a:p>
            <a:endParaRPr lang="nl-NL"/>
          </a:p>
        </p:txBody>
      </p:sp>
      <p:pic>
        <p:nvPicPr>
          <p:cNvPr id="9" name="Afbeelding 8"/>
          <p:cNvPicPr>
            <a:picLocks noChangeAspect="1"/>
          </p:cNvPicPr>
          <p:nvPr userDrawn="1"/>
        </p:nvPicPr>
        <p:blipFill rotWithShape="1">
          <a:blip r:embed="rId2"/>
          <a:srcRect r="19769"/>
          <a:stretch/>
        </p:blipFill>
        <p:spPr>
          <a:xfrm>
            <a:off x="480001" y="6173621"/>
            <a:ext cx="2137056" cy="506307"/>
          </a:xfrm>
          <a:prstGeom prst="rect">
            <a:avLst/>
          </a:prstGeom>
        </p:spPr>
      </p:pic>
    </p:spTree>
    <p:extLst>
      <p:ext uri="{BB962C8B-B14F-4D97-AF65-F5344CB8AC3E}">
        <p14:creationId xmlns:p14="http://schemas.microsoft.com/office/powerpoint/2010/main" val="2341247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dia">
    <p:bg>
      <p:bgPr>
        <a:solidFill>
          <a:schemeClr val="bg1"/>
        </a:solid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nl-NL" dirty="0">
              <a:solidFill>
                <a:srgbClr val="001C3D"/>
              </a:solidFill>
            </a:endParaRPr>
          </a:p>
        </p:txBody>
      </p:sp>
      <p:sp>
        <p:nvSpPr>
          <p:cNvPr id="4" name="Tijdelijke aanduiding voor voettekst 3"/>
          <p:cNvSpPr>
            <a:spLocks noGrp="1"/>
          </p:cNvSpPr>
          <p:nvPr>
            <p:ph type="ftr" sz="quarter" idx="11"/>
          </p:nvPr>
        </p:nvSpPr>
        <p:spPr/>
        <p:txBody>
          <a:bodyPr/>
          <a:lstStyle/>
          <a:p>
            <a:r>
              <a:rPr lang="nl-NL">
                <a:solidFill>
                  <a:srgbClr val="001C3D"/>
                </a:solidFill>
              </a:rPr>
              <a:t>Naam afdeling of A-merk</a:t>
            </a:r>
            <a:endParaRPr lang="nl-NL" dirty="0">
              <a:solidFill>
                <a:srgbClr val="001C3D"/>
              </a:solidFill>
            </a:endParaRPr>
          </a:p>
        </p:txBody>
      </p:sp>
      <p:sp>
        <p:nvSpPr>
          <p:cNvPr id="5" name="Tijdelijke aanduiding voor dianummer 4"/>
          <p:cNvSpPr>
            <a:spLocks noGrp="1"/>
          </p:cNvSpPr>
          <p:nvPr>
            <p:ph type="sldNum" sz="quarter" idx="12"/>
          </p:nvPr>
        </p:nvSpPr>
        <p:spPr/>
        <p:txBody>
          <a:bodyPr/>
          <a:lstStyle/>
          <a:p>
            <a:fld id="{09B7AD4A-C94A-7B42-9E17-606C7F366C4B}" type="slidenum">
              <a:rPr lang="nl-NL" smtClean="0">
                <a:solidFill>
                  <a:srgbClr val="001C3D"/>
                </a:solidFill>
              </a:rPr>
              <a:pPr/>
              <a:t>‹#›</a:t>
            </a:fld>
            <a:endParaRPr lang="nl-NL" dirty="0">
              <a:solidFill>
                <a:srgbClr val="001C3D"/>
              </a:solidFill>
            </a:endParaRPr>
          </a:p>
        </p:txBody>
      </p:sp>
      <p:sp>
        <p:nvSpPr>
          <p:cNvPr id="9" name="Tijdelijke aanduiding voor afbeelding 8"/>
          <p:cNvSpPr>
            <a:spLocks noGrp="1"/>
          </p:cNvSpPr>
          <p:nvPr>
            <p:ph type="pic" sz="quarter" idx="13"/>
          </p:nvPr>
        </p:nvSpPr>
        <p:spPr>
          <a:xfrm>
            <a:off x="0" y="0"/>
            <a:ext cx="12192000" cy="6858000"/>
          </a:xfrm>
          <a:solidFill>
            <a:schemeClr val="bg2">
              <a:lumMod val="85000"/>
            </a:schemeClr>
          </a:solidFill>
        </p:spPr>
        <p:txBody>
          <a:bodyPr/>
          <a:lstStyle/>
          <a:p>
            <a:endParaRPr lang="nl-NL" dirty="0"/>
          </a:p>
        </p:txBody>
      </p:sp>
      <p:pic>
        <p:nvPicPr>
          <p:cNvPr id="7" name="Afbeelding 6" descr="UM40_RGB_B_diap.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21214"/>
          <a:stretch/>
        </p:blipFill>
        <p:spPr>
          <a:xfrm>
            <a:off x="480002" y="6174000"/>
            <a:ext cx="2097093" cy="509137"/>
          </a:xfrm>
          <a:prstGeom prst="rect">
            <a:avLst/>
          </a:prstGeom>
        </p:spPr>
      </p:pic>
    </p:spTree>
    <p:extLst>
      <p:ext uri="{BB962C8B-B14F-4D97-AF65-F5344CB8AC3E}">
        <p14:creationId xmlns:p14="http://schemas.microsoft.com/office/powerpoint/2010/main" val="737376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el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endParaRPr lang="nl-NL">
              <a:solidFill>
                <a:srgbClr val="001C3D"/>
              </a:solidFill>
            </a:endParaRPr>
          </a:p>
        </p:txBody>
      </p:sp>
      <p:sp>
        <p:nvSpPr>
          <p:cNvPr id="4" name="Tijdelijke aanduiding voor voettekst 3"/>
          <p:cNvSpPr>
            <a:spLocks noGrp="1"/>
          </p:cNvSpPr>
          <p:nvPr>
            <p:ph type="ftr" sz="quarter" idx="11"/>
          </p:nvPr>
        </p:nvSpPr>
        <p:spPr/>
        <p:txBody>
          <a:bodyPr/>
          <a:lstStyle/>
          <a:p>
            <a:r>
              <a:rPr lang="nl-NL">
                <a:solidFill>
                  <a:srgbClr val="001C3D"/>
                </a:solidFill>
              </a:rPr>
              <a:t>Naam afdeling of A-merk</a:t>
            </a:r>
          </a:p>
        </p:txBody>
      </p:sp>
      <p:sp>
        <p:nvSpPr>
          <p:cNvPr id="5" name="Tijdelijke aanduiding voor dianummer 4"/>
          <p:cNvSpPr>
            <a:spLocks noGrp="1"/>
          </p:cNvSpPr>
          <p:nvPr>
            <p:ph type="sldNum" sz="quarter" idx="12"/>
          </p:nvPr>
        </p:nvSpPr>
        <p:spPr/>
        <p:txBody>
          <a:bodyPr/>
          <a:lstStyle/>
          <a:p>
            <a:fld id="{09B7AD4A-C94A-7B42-9E17-606C7F366C4B}" type="slidenum">
              <a:rPr lang="nl-NL" smtClean="0">
                <a:solidFill>
                  <a:srgbClr val="001C3D"/>
                </a:solidFill>
              </a:rPr>
              <a:pPr/>
              <a:t>‹#›</a:t>
            </a:fld>
            <a:endParaRPr lang="nl-NL">
              <a:solidFill>
                <a:srgbClr val="001C3D"/>
              </a:solidFill>
            </a:endParaRPr>
          </a:p>
        </p:txBody>
      </p:sp>
      <p:sp>
        <p:nvSpPr>
          <p:cNvPr id="7" name="Tijdelijke aanduiding voor tabel 6"/>
          <p:cNvSpPr>
            <a:spLocks noGrp="1"/>
          </p:cNvSpPr>
          <p:nvPr>
            <p:ph type="tbl" sz="quarter" idx="13"/>
          </p:nvPr>
        </p:nvSpPr>
        <p:spPr>
          <a:xfrm>
            <a:off x="480486" y="1296001"/>
            <a:ext cx="11101916" cy="4309231"/>
          </a:xfrm>
        </p:spPr>
        <p:txBody>
          <a:bodyPr/>
          <a:lstStyle/>
          <a:p>
            <a:endParaRPr lang="nl-NL"/>
          </a:p>
        </p:txBody>
      </p:sp>
      <p:pic>
        <p:nvPicPr>
          <p:cNvPr id="8" name="Afbeelding 7"/>
          <p:cNvPicPr>
            <a:picLocks noChangeAspect="1"/>
          </p:cNvPicPr>
          <p:nvPr userDrawn="1"/>
        </p:nvPicPr>
        <p:blipFill rotWithShape="1">
          <a:blip r:embed="rId2"/>
          <a:srcRect r="19769"/>
          <a:stretch/>
        </p:blipFill>
        <p:spPr>
          <a:xfrm>
            <a:off x="480001" y="6173621"/>
            <a:ext cx="2137056" cy="506307"/>
          </a:xfrm>
          <a:prstGeom prst="rect">
            <a:avLst/>
          </a:prstGeom>
        </p:spPr>
      </p:pic>
    </p:spTree>
    <p:extLst>
      <p:ext uri="{BB962C8B-B14F-4D97-AF65-F5344CB8AC3E}">
        <p14:creationId xmlns:p14="http://schemas.microsoft.com/office/powerpoint/2010/main" val="90163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donkerblauw">
    <p:bg>
      <p:bgPr>
        <a:solidFill>
          <a:schemeClr val="tx1"/>
        </a:solidFill>
        <a:effectLst/>
      </p:bgPr>
    </p:bg>
    <p:spTree>
      <p:nvGrpSpPr>
        <p:cNvPr id="1" name=""/>
        <p:cNvGrpSpPr/>
        <p:nvPr/>
      </p:nvGrpSpPr>
      <p:grpSpPr>
        <a:xfrm>
          <a:off x="0" y="0"/>
          <a:ext cx="0" cy="0"/>
          <a:chOff x="0" y="0"/>
          <a:chExt cx="0" cy="0"/>
        </a:xfrm>
      </p:grpSpPr>
      <p:pic>
        <p:nvPicPr>
          <p:cNvPr id="9" name="Afbeelding 8" descr="UM40_RGB_B_diap.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20321"/>
          <a:stretch/>
        </p:blipFill>
        <p:spPr>
          <a:xfrm>
            <a:off x="480001" y="6174000"/>
            <a:ext cx="2120851" cy="509137"/>
          </a:xfrm>
          <a:prstGeom prst="rect">
            <a:avLst/>
          </a:prstGeom>
        </p:spPr>
      </p:pic>
      <p:sp>
        <p:nvSpPr>
          <p:cNvPr id="6" name="Titel 1"/>
          <p:cNvSpPr>
            <a:spLocks noGrp="1"/>
          </p:cNvSpPr>
          <p:nvPr>
            <p:ph type="ctrTitle"/>
          </p:nvPr>
        </p:nvSpPr>
        <p:spPr>
          <a:xfrm>
            <a:off x="752784" y="253136"/>
            <a:ext cx="8797789" cy="2205259"/>
          </a:xfrm>
        </p:spPr>
        <p:txBody>
          <a:bodyPr>
            <a:noAutofit/>
          </a:bodyPr>
          <a:lstStyle>
            <a:lvl1pPr>
              <a:defRPr sz="7200">
                <a:solidFill>
                  <a:srgbClr val="FFFFFF"/>
                </a:solidFill>
              </a:defRPr>
            </a:lvl1pPr>
          </a:lstStyle>
          <a:p>
            <a:r>
              <a:rPr lang="nl-NL" dirty="0"/>
              <a:t>Titelstijl van model bewerken</a:t>
            </a:r>
          </a:p>
        </p:txBody>
      </p:sp>
      <p:sp>
        <p:nvSpPr>
          <p:cNvPr id="7" name="Subtitel 2"/>
          <p:cNvSpPr>
            <a:spLocks noGrp="1"/>
          </p:cNvSpPr>
          <p:nvPr>
            <p:ph type="subTitle" idx="1"/>
          </p:nvPr>
        </p:nvSpPr>
        <p:spPr>
          <a:xfrm>
            <a:off x="752784"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505544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oranje">
    <p:bg>
      <p:bgPr>
        <a:solidFill>
          <a:schemeClr val="accent1"/>
        </a:solidFill>
        <a:effectLst/>
      </p:bgPr>
    </p:bg>
    <p:spTree>
      <p:nvGrpSpPr>
        <p:cNvPr id="1" name=""/>
        <p:cNvGrpSpPr/>
        <p:nvPr/>
      </p:nvGrpSpPr>
      <p:grpSpPr>
        <a:xfrm>
          <a:off x="0" y="0"/>
          <a:ext cx="0" cy="0"/>
          <a:chOff x="0" y="0"/>
          <a:chExt cx="0" cy="0"/>
        </a:xfrm>
      </p:grpSpPr>
      <p:pic>
        <p:nvPicPr>
          <p:cNvPr id="6" name="Afbeelding 5" descr="UM40_RGB_B_diap.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20930"/>
          <a:stretch/>
        </p:blipFill>
        <p:spPr>
          <a:xfrm>
            <a:off x="480001" y="6174000"/>
            <a:ext cx="2104645" cy="509137"/>
          </a:xfrm>
          <a:prstGeom prst="rect">
            <a:avLst/>
          </a:prstGeom>
        </p:spPr>
      </p:pic>
      <p:sp>
        <p:nvSpPr>
          <p:cNvPr id="7" name="Titel 1"/>
          <p:cNvSpPr>
            <a:spLocks noGrp="1"/>
          </p:cNvSpPr>
          <p:nvPr>
            <p:ph type="ctrTitle"/>
          </p:nvPr>
        </p:nvSpPr>
        <p:spPr>
          <a:xfrm>
            <a:off x="752784" y="253136"/>
            <a:ext cx="8797789" cy="2205259"/>
          </a:xfrm>
        </p:spPr>
        <p:txBody>
          <a:bodyPr>
            <a:noAutofit/>
          </a:bodyPr>
          <a:lstStyle>
            <a:lvl1pPr>
              <a:defRPr sz="7200">
                <a:solidFill>
                  <a:srgbClr val="FFFFFF"/>
                </a:solidFill>
              </a:defRPr>
            </a:lvl1pPr>
          </a:lstStyle>
          <a:p>
            <a:r>
              <a:rPr lang="nl-NL" dirty="0"/>
              <a:t>Titelstijl van model bewerken</a:t>
            </a:r>
          </a:p>
        </p:txBody>
      </p:sp>
      <p:sp>
        <p:nvSpPr>
          <p:cNvPr id="8" name="Subtitel 2"/>
          <p:cNvSpPr>
            <a:spLocks noGrp="1"/>
          </p:cNvSpPr>
          <p:nvPr>
            <p:ph type="subTitle" idx="1"/>
          </p:nvPr>
        </p:nvSpPr>
        <p:spPr>
          <a:xfrm>
            <a:off x="752784" y="2439519"/>
            <a:ext cx="5595491" cy="1752600"/>
          </a:xfrm>
        </p:spPr>
        <p:txBody>
          <a:bodyPr/>
          <a:lstStyle>
            <a:lvl1pPr marL="0" indent="0" algn="l">
              <a:buNone/>
              <a:defRPr sz="2667">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 om de titelstijl van het model te bewerken</a:t>
            </a:r>
          </a:p>
        </p:txBody>
      </p:sp>
    </p:spTree>
    <p:extLst>
      <p:ext uri="{BB962C8B-B14F-4D97-AF65-F5344CB8AC3E}">
        <p14:creationId xmlns:p14="http://schemas.microsoft.com/office/powerpoint/2010/main" val="3846291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kst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endParaRPr lang="nl-NL">
              <a:solidFill>
                <a:srgbClr val="001C3D"/>
              </a:solidFill>
            </a:endParaRPr>
          </a:p>
        </p:txBody>
      </p:sp>
      <p:sp>
        <p:nvSpPr>
          <p:cNvPr id="5" name="Tijdelijke aanduiding voor voettekst 4"/>
          <p:cNvSpPr>
            <a:spLocks noGrp="1"/>
          </p:cNvSpPr>
          <p:nvPr>
            <p:ph type="ftr" sz="quarter" idx="11"/>
          </p:nvPr>
        </p:nvSpPr>
        <p:spPr/>
        <p:txBody>
          <a:bodyPr/>
          <a:lstStyle/>
          <a:p>
            <a:r>
              <a:rPr lang="nl-NL">
                <a:solidFill>
                  <a:srgbClr val="001C3D"/>
                </a:solidFill>
              </a:rPr>
              <a:t>Naam afdeling of A-merk</a:t>
            </a:r>
          </a:p>
        </p:txBody>
      </p:sp>
      <p:sp>
        <p:nvSpPr>
          <p:cNvPr id="6" name="Tijdelijke aanduiding voor dianummer 5"/>
          <p:cNvSpPr>
            <a:spLocks noGrp="1"/>
          </p:cNvSpPr>
          <p:nvPr>
            <p:ph type="sldNum" sz="quarter" idx="12"/>
          </p:nvPr>
        </p:nvSpPr>
        <p:spPr/>
        <p:txBody>
          <a:bodyPr/>
          <a:lstStyle/>
          <a:p>
            <a:fld id="{09B7AD4A-C94A-7B42-9E17-606C7F366C4B}" type="slidenum">
              <a:rPr lang="nl-NL" smtClean="0">
                <a:solidFill>
                  <a:srgbClr val="001C3D"/>
                </a:solidFill>
              </a:rPr>
              <a:pPr/>
              <a:t>‹#›</a:t>
            </a:fld>
            <a:endParaRPr lang="nl-NL">
              <a:solidFill>
                <a:srgbClr val="001C3D"/>
              </a:solidFill>
            </a:endParaRPr>
          </a:p>
        </p:txBody>
      </p:sp>
      <p:pic>
        <p:nvPicPr>
          <p:cNvPr id="7" name="Afbeelding 6"/>
          <p:cNvPicPr>
            <a:picLocks noChangeAspect="1"/>
          </p:cNvPicPr>
          <p:nvPr userDrawn="1"/>
        </p:nvPicPr>
        <p:blipFill rotWithShape="1">
          <a:blip r:embed="rId2"/>
          <a:srcRect r="19769"/>
          <a:stretch/>
        </p:blipFill>
        <p:spPr>
          <a:xfrm>
            <a:off x="480001" y="6173621"/>
            <a:ext cx="2137056" cy="506307"/>
          </a:xfrm>
          <a:prstGeom prst="rect">
            <a:avLst/>
          </a:prstGeom>
        </p:spPr>
      </p:pic>
    </p:spTree>
    <p:extLst>
      <p:ext uri="{BB962C8B-B14F-4D97-AF65-F5344CB8AC3E}">
        <p14:creationId xmlns:p14="http://schemas.microsoft.com/office/powerpoint/2010/main" val="225095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kstdia donkerblauw">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solidFill>
                  <a:srgbClr val="FFFFFF"/>
                </a:solidFill>
              </a:defRPr>
            </a:lvl1pPr>
          </a:lstStyle>
          <a:p>
            <a:endParaRPr lang="nl-NL" dirty="0"/>
          </a:p>
        </p:txBody>
      </p:sp>
      <p:sp>
        <p:nvSpPr>
          <p:cNvPr id="5" name="Tijdelijke aanduiding voor voettekst 4"/>
          <p:cNvSpPr>
            <a:spLocks noGrp="1"/>
          </p:cNvSpPr>
          <p:nvPr>
            <p:ph type="ftr" sz="quarter" idx="11"/>
          </p:nvPr>
        </p:nvSpPr>
        <p:spPr/>
        <p:txBody>
          <a:bodyPr/>
          <a:lstStyle>
            <a:lvl1pPr>
              <a:defRPr>
                <a:solidFill>
                  <a:srgbClr val="FFFFFF"/>
                </a:solidFill>
              </a:defRPr>
            </a:lvl1pPr>
          </a:lstStyle>
          <a:p>
            <a:r>
              <a:rPr lang="nl-NL"/>
              <a:t>Naam afdeling of A-merk</a:t>
            </a:r>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09B7AD4A-C94A-7B42-9E17-606C7F366C4B}" type="slidenum">
              <a:rPr lang="nl-NL" smtClean="0"/>
              <a:pPr/>
              <a:t>‹#›</a:t>
            </a:fld>
            <a:endParaRPr lang="nl-NL"/>
          </a:p>
        </p:txBody>
      </p:sp>
      <p:pic>
        <p:nvPicPr>
          <p:cNvPr id="10" name="Afbeelding 9" descr="UM40_RGB_B_diap.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21235"/>
          <a:stretch/>
        </p:blipFill>
        <p:spPr>
          <a:xfrm>
            <a:off x="480001" y="6174000"/>
            <a:ext cx="2096544" cy="509137"/>
          </a:xfrm>
          <a:prstGeom prst="rect">
            <a:avLst/>
          </a:prstGeom>
        </p:spPr>
      </p:pic>
    </p:spTree>
    <p:extLst>
      <p:ext uri="{BB962C8B-B14F-4D97-AF65-F5344CB8AC3E}">
        <p14:creationId xmlns:p14="http://schemas.microsoft.com/office/powerpoint/2010/main" val="212433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kstdia lichtblauw">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FFFF"/>
                </a:solidFill>
              </a:defRPr>
            </a:lvl1pPr>
          </a:lstStyle>
          <a:p>
            <a:r>
              <a:rPr lang="nl-NL" dirty="0"/>
              <a:t>Titelstijl van model bewerken</a:t>
            </a:r>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solidFill>
                  <a:srgbClr val="FFFFFF"/>
                </a:solidFill>
              </a:defRPr>
            </a:lvl1pPr>
          </a:lstStyle>
          <a:p>
            <a:endParaRPr lang="nl-NL" dirty="0"/>
          </a:p>
        </p:txBody>
      </p:sp>
      <p:sp>
        <p:nvSpPr>
          <p:cNvPr id="5" name="Tijdelijke aanduiding voor voettekst 4"/>
          <p:cNvSpPr>
            <a:spLocks noGrp="1"/>
          </p:cNvSpPr>
          <p:nvPr>
            <p:ph type="ftr" sz="quarter" idx="11"/>
          </p:nvPr>
        </p:nvSpPr>
        <p:spPr/>
        <p:txBody>
          <a:bodyPr/>
          <a:lstStyle>
            <a:lvl1pPr>
              <a:defRPr>
                <a:solidFill>
                  <a:srgbClr val="FFFFFF"/>
                </a:solidFill>
              </a:defRPr>
            </a:lvl1pPr>
          </a:lstStyle>
          <a:p>
            <a:r>
              <a:rPr lang="nl-NL" dirty="0"/>
              <a:t>Naam afdeling of A-merk</a:t>
            </a:r>
          </a:p>
        </p:txBody>
      </p:sp>
      <p:sp>
        <p:nvSpPr>
          <p:cNvPr id="6" name="Tijdelijke aanduiding voor dianummer 5"/>
          <p:cNvSpPr>
            <a:spLocks noGrp="1"/>
          </p:cNvSpPr>
          <p:nvPr>
            <p:ph type="sldNum" sz="quarter" idx="12"/>
          </p:nvPr>
        </p:nvSpPr>
        <p:spPr/>
        <p:txBody>
          <a:bodyPr/>
          <a:lstStyle>
            <a:lvl1pPr>
              <a:defRPr>
                <a:solidFill>
                  <a:srgbClr val="FFFFFF"/>
                </a:solidFill>
              </a:defRPr>
            </a:lvl1pPr>
          </a:lstStyle>
          <a:p>
            <a:fld id="{09B7AD4A-C94A-7B42-9E17-606C7F366C4B}" type="slidenum">
              <a:rPr lang="nl-NL" smtClean="0"/>
              <a:pPr/>
              <a:t>‹#›</a:t>
            </a:fld>
            <a:endParaRPr lang="nl-NL"/>
          </a:p>
        </p:txBody>
      </p:sp>
      <p:pic>
        <p:nvPicPr>
          <p:cNvPr id="10" name="Afbeelding 9" descr="UM40_RGB_B_blauw.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20321"/>
          <a:stretch/>
        </p:blipFill>
        <p:spPr>
          <a:xfrm>
            <a:off x="480001" y="6174002"/>
            <a:ext cx="2120851" cy="509137"/>
          </a:xfrm>
          <a:prstGeom prst="rect">
            <a:avLst/>
          </a:prstGeom>
        </p:spPr>
      </p:pic>
    </p:spTree>
    <p:extLst>
      <p:ext uri="{BB962C8B-B14F-4D97-AF65-F5344CB8AC3E}">
        <p14:creationId xmlns:p14="http://schemas.microsoft.com/office/powerpoint/2010/main" val="596212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Foto dia">
    <p:spTree>
      <p:nvGrpSpPr>
        <p:cNvPr id="1" name=""/>
        <p:cNvGrpSpPr/>
        <p:nvPr/>
      </p:nvGrpSpPr>
      <p:grpSpPr>
        <a:xfrm>
          <a:off x="0" y="0"/>
          <a:ext cx="0" cy="0"/>
          <a:chOff x="0" y="0"/>
          <a:chExt cx="0" cy="0"/>
        </a:xfrm>
      </p:grpSpPr>
      <p:sp>
        <p:nvSpPr>
          <p:cNvPr id="2" name="Titel 1"/>
          <p:cNvSpPr>
            <a:spLocks noGrp="1"/>
          </p:cNvSpPr>
          <p:nvPr>
            <p:ph type="title"/>
          </p:nvPr>
        </p:nvSpPr>
        <p:spPr>
          <a:xfrm>
            <a:off x="480002" y="414261"/>
            <a:ext cx="5246167" cy="1565897"/>
          </a:xfrm>
        </p:spPr>
        <p:txBody>
          <a:bodyPr/>
          <a:lstStyle/>
          <a:p>
            <a:r>
              <a:rPr lang="nl-NL" dirty="0"/>
              <a:t>Titelstijl van model bewerken</a:t>
            </a:r>
          </a:p>
        </p:txBody>
      </p:sp>
      <p:sp>
        <p:nvSpPr>
          <p:cNvPr id="3" name="Tijdelijke aanduiding voor inhoud 2"/>
          <p:cNvSpPr>
            <a:spLocks noGrp="1"/>
          </p:cNvSpPr>
          <p:nvPr>
            <p:ph idx="1"/>
          </p:nvPr>
        </p:nvSpPr>
        <p:spPr>
          <a:xfrm>
            <a:off x="480002" y="1980156"/>
            <a:ext cx="5246165" cy="3810096"/>
          </a:xfrm>
        </p:spPr>
        <p:txBody>
          <a:bodyPr/>
          <a:lstStyle>
            <a:lvl3pPr marL="954592" indent="0">
              <a:buNone/>
              <a:defRPr/>
            </a:lvl3pPr>
          </a:lstStyle>
          <a:p>
            <a:pPr lvl="0"/>
            <a:r>
              <a:rPr lang="nl-NL" dirty="0"/>
              <a:t>Klik om de tekststijl van het model te bewerken</a:t>
            </a:r>
          </a:p>
          <a:p>
            <a:pPr lvl="1"/>
            <a:r>
              <a:rPr lang="nl-NL" dirty="0"/>
              <a:t>Tweede niveau</a:t>
            </a:r>
          </a:p>
        </p:txBody>
      </p:sp>
      <p:sp>
        <p:nvSpPr>
          <p:cNvPr id="4" name="Tijdelijke aanduiding voor datum 3"/>
          <p:cNvSpPr>
            <a:spLocks noGrp="1"/>
          </p:cNvSpPr>
          <p:nvPr>
            <p:ph type="dt" sz="half" idx="10"/>
          </p:nvPr>
        </p:nvSpPr>
        <p:spPr>
          <a:xfrm>
            <a:off x="6126724" y="6318628"/>
            <a:ext cx="734312" cy="365125"/>
          </a:xfrm>
        </p:spPr>
        <p:txBody>
          <a:bodyPr/>
          <a:lstStyle/>
          <a:p>
            <a:endParaRPr lang="nl-NL">
              <a:solidFill>
                <a:srgbClr val="001C3D"/>
              </a:solidFill>
            </a:endParaRPr>
          </a:p>
        </p:txBody>
      </p:sp>
      <p:sp>
        <p:nvSpPr>
          <p:cNvPr id="5" name="Tijdelijke aanduiding voor voettekst 4"/>
          <p:cNvSpPr>
            <a:spLocks noGrp="1"/>
          </p:cNvSpPr>
          <p:nvPr>
            <p:ph type="ftr" sz="quarter" idx="11"/>
          </p:nvPr>
        </p:nvSpPr>
        <p:spPr>
          <a:xfrm>
            <a:off x="6327003" y="6318628"/>
            <a:ext cx="4599935" cy="365125"/>
          </a:xfrm>
        </p:spPr>
        <p:txBody>
          <a:bodyPr/>
          <a:lstStyle/>
          <a:p>
            <a:r>
              <a:rPr lang="nl-NL">
                <a:solidFill>
                  <a:srgbClr val="001C3D"/>
                </a:solidFill>
              </a:rPr>
              <a:t>Naam afdeling of A-merk</a:t>
            </a:r>
          </a:p>
        </p:txBody>
      </p:sp>
      <p:sp>
        <p:nvSpPr>
          <p:cNvPr id="6" name="Tijdelijke aanduiding voor dianummer 5"/>
          <p:cNvSpPr>
            <a:spLocks noGrp="1"/>
          </p:cNvSpPr>
          <p:nvPr>
            <p:ph type="sldNum" sz="quarter" idx="12"/>
          </p:nvPr>
        </p:nvSpPr>
        <p:spPr>
          <a:xfrm>
            <a:off x="10926941" y="6318400"/>
            <a:ext cx="759969" cy="365125"/>
          </a:xfrm>
        </p:spPr>
        <p:txBody>
          <a:bodyPr/>
          <a:lstStyle/>
          <a:p>
            <a:fld id="{09B7AD4A-C94A-7B42-9E17-606C7F366C4B}" type="slidenum">
              <a:rPr lang="nl-NL" smtClean="0">
                <a:solidFill>
                  <a:srgbClr val="001C3D"/>
                </a:solidFill>
              </a:rPr>
              <a:pPr/>
              <a:t>‹#›</a:t>
            </a:fld>
            <a:endParaRPr lang="nl-NL">
              <a:solidFill>
                <a:srgbClr val="001C3D"/>
              </a:solidFill>
            </a:endParaRPr>
          </a:p>
        </p:txBody>
      </p:sp>
      <p:sp>
        <p:nvSpPr>
          <p:cNvPr id="8" name="Tijdelijke aanduiding voor afbeelding 7"/>
          <p:cNvSpPr>
            <a:spLocks noGrp="1"/>
          </p:cNvSpPr>
          <p:nvPr>
            <p:ph type="pic" sz="quarter" idx="13"/>
          </p:nvPr>
        </p:nvSpPr>
        <p:spPr>
          <a:xfrm>
            <a:off x="6126726" y="0"/>
            <a:ext cx="6065276" cy="6858000"/>
          </a:xfrm>
          <a:solidFill>
            <a:schemeClr val="bg1">
              <a:lumMod val="85000"/>
            </a:schemeClr>
          </a:solidFill>
        </p:spPr>
        <p:txBody>
          <a:bodyPr/>
          <a:lstStyle/>
          <a:p>
            <a:endParaRPr lang="nl-NL"/>
          </a:p>
        </p:txBody>
      </p:sp>
      <p:pic>
        <p:nvPicPr>
          <p:cNvPr id="9" name="Afbeelding 8"/>
          <p:cNvPicPr>
            <a:picLocks noChangeAspect="1"/>
          </p:cNvPicPr>
          <p:nvPr userDrawn="1"/>
        </p:nvPicPr>
        <p:blipFill rotWithShape="1">
          <a:blip r:embed="rId2"/>
          <a:srcRect r="19769"/>
          <a:stretch/>
        </p:blipFill>
        <p:spPr>
          <a:xfrm>
            <a:off x="480001" y="6173621"/>
            <a:ext cx="2137056" cy="506307"/>
          </a:xfrm>
          <a:prstGeom prst="rect">
            <a:avLst/>
          </a:prstGeom>
        </p:spPr>
      </p:pic>
    </p:spTree>
    <p:extLst>
      <p:ext uri="{BB962C8B-B14F-4D97-AF65-F5344CB8AC3E}">
        <p14:creationId xmlns:p14="http://schemas.microsoft.com/office/powerpoint/2010/main" val="3921686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dia">
    <p:bg>
      <p:bgPr>
        <a:solidFill>
          <a:schemeClr val="bg1"/>
        </a:solidFill>
        <a:effectLst/>
      </p:bgPr>
    </p:b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endParaRPr lang="nl-NL" dirty="0">
              <a:solidFill>
                <a:srgbClr val="001C3D"/>
              </a:solidFill>
            </a:endParaRPr>
          </a:p>
        </p:txBody>
      </p:sp>
      <p:sp>
        <p:nvSpPr>
          <p:cNvPr id="4" name="Tijdelijke aanduiding voor voettekst 3"/>
          <p:cNvSpPr>
            <a:spLocks noGrp="1"/>
          </p:cNvSpPr>
          <p:nvPr>
            <p:ph type="ftr" sz="quarter" idx="11"/>
          </p:nvPr>
        </p:nvSpPr>
        <p:spPr/>
        <p:txBody>
          <a:bodyPr/>
          <a:lstStyle/>
          <a:p>
            <a:r>
              <a:rPr lang="nl-NL">
                <a:solidFill>
                  <a:srgbClr val="001C3D"/>
                </a:solidFill>
              </a:rPr>
              <a:t>Naam afdeling of A-merk</a:t>
            </a:r>
            <a:endParaRPr lang="nl-NL" dirty="0">
              <a:solidFill>
                <a:srgbClr val="001C3D"/>
              </a:solidFill>
            </a:endParaRPr>
          </a:p>
        </p:txBody>
      </p:sp>
      <p:sp>
        <p:nvSpPr>
          <p:cNvPr id="5" name="Tijdelijke aanduiding voor dianummer 4"/>
          <p:cNvSpPr>
            <a:spLocks noGrp="1"/>
          </p:cNvSpPr>
          <p:nvPr>
            <p:ph type="sldNum" sz="quarter" idx="12"/>
          </p:nvPr>
        </p:nvSpPr>
        <p:spPr/>
        <p:txBody>
          <a:bodyPr/>
          <a:lstStyle/>
          <a:p>
            <a:fld id="{09B7AD4A-C94A-7B42-9E17-606C7F366C4B}" type="slidenum">
              <a:rPr lang="nl-NL" smtClean="0">
                <a:solidFill>
                  <a:srgbClr val="001C3D"/>
                </a:solidFill>
              </a:rPr>
              <a:pPr/>
              <a:t>‹#›</a:t>
            </a:fld>
            <a:endParaRPr lang="nl-NL" dirty="0">
              <a:solidFill>
                <a:srgbClr val="001C3D"/>
              </a:solidFill>
            </a:endParaRPr>
          </a:p>
        </p:txBody>
      </p:sp>
      <p:sp>
        <p:nvSpPr>
          <p:cNvPr id="9" name="Tijdelijke aanduiding voor afbeelding 8"/>
          <p:cNvSpPr>
            <a:spLocks noGrp="1"/>
          </p:cNvSpPr>
          <p:nvPr>
            <p:ph type="pic" sz="quarter" idx="13"/>
          </p:nvPr>
        </p:nvSpPr>
        <p:spPr>
          <a:xfrm>
            <a:off x="0" y="0"/>
            <a:ext cx="12192000" cy="6858000"/>
          </a:xfrm>
          <a:solidFill>
            <a:schemeClr val="bg2">
              <a:lumMod val="85000"/>
            </a:schemeClr>
          </a:solidFill>
        </p:spPr>
        <p:txBody>
          <a:bodyPr/>
          <a:lstStyle/>
          <a:p>
            <a:endParaRPr lang="nl-NL" dirty="0"/>
          </a:p>
        </p:txBody>
      </p:sp>
      <p:pic>
        <p:nvPicPr>
          <p:cNvPr id="7" name="Afbeelding 6" descr="UM40_RGB_B_diap.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21214"/>
          <a:stretch/>
        </p:blipFill>
        <p:spPr>
          <a:xfrm>
            <a:off x="480002" y="6174000"/>
            <a:ext cx="2097093" cy="509137"/>
          </a:xfrm>
          <a:prstGeom prst="rect">
            <a:avLst/>
          </a:prstGeom>
        </p:spPr>
      </p:pic>
    </p:spTree>
    <p:extLst>
      <p:ext uri="{BB962C8B-B14F-4D97-AF65-F5344CB8AC3E}">
        <p14:creationId xmlns:p14="http://schemas.microsoft.com/office/powerpoint/2010/main" val="992451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endParaRPr lang="nl-NL">
              <a:solidFill>
                <a:srgbClr val="001C3D"/>
              </a:solidFill>
            </a:endParaRPr>
          </a:p>
        </p:txBody>
      </p:sp>
      <p:sp>
        <p:nvSpPr>
          <p:cNvPr id="4" name="Tijdelijke aanduiding voor voettekst 3"/>
          <p:cNvSpPr>
            <a:spLocks noGrp="1"/>
          </p:cNvSpPr>
          <p:nvPr>
            <p:ph type="ftr" sz="quarter" idx="11"/>
          </p:nvPr>
        </p:nvSpPr>
        <p:spPr/>
        <p:txBody>
          <a:bodyPr/>
          <a:lstStyle/>
          <a:p>
            <a:r>
              <a:rPr lang="nl-NL">
                <a:solidFill>
                  <a:srgbClr val="001C3D"/>
                </a:solidFill>
              </a:rPr>
              <a:t>Naam afdeling of A-merk</a:t>
            </a:r>
          </a:p>
        </p:txBody>
      </p:sp>
      <p:sp>
        <p:nvSpPr>
          <p:cNvPr id="5" name="Tijdelijke aanduiding voor dianummer 4"/>
          <p:cNvSpPr>
            <a:spLocks noGrp="1"/>
          </p:cNvSpPr>
          <p:nvPr>
            <p:ph type="sldNum" sz="quarter" idx="12"/>
          </p:nvPr>
        </p:nvSpPr>
        <p:spPr/>
        <p:txBody>
          <a:bodyPr/>
          <a:lstStyle/>
          <a:p>
            <a:fld id="{09B7AD4A-C94A-7B42-9E17-606C7F366C4B}" type="slidenum">
              <a:rPr lang="nl-NL" smtClean="0">
                <a:solidFill>
                  <a:srgbClr val="001C3D"/>
                </a:solidFill>
              </a:rPr>
              <a:pPr/>
              <a:t>‹#›</a:t>
            </a:fld>
            <a:endParaRPr lang="nl-NL">
              <a:solidFill>
                <a:srgbClr val="001C3D"/>
              </a:solidFill>
            </a:endParaRPr>
          </a:p>
        </p:txBody>
      </p:sp>
      <p:sp>
        <p:nvSpPr>
          <p:cNvPr id="7" name="Tijdelijke aanduiding voor tabel 6"/>
          <p:cNvSpPr>
            <a:spLocks noGrp="1"/>
          </p:cNvSpPr>
          <p:nvPr>
            <p:ph type="tbl" sz="quarter" idx="13"/>
          </p:nvPr>
        </p:nvSpPr>
        <p:spPr>
          <a:xfrm>
            <a:off x="480486" y="1296001"/>
            <a:ext cx="11101916" cy="4309231"/>
          </a:xfrm>
        </p:spPr>
        <p:txBody>
          <a:bodyPr/>
          <a:lstStyle/>
          <a:p>
            <a:endParaRPr lang="nl-NL"/>
          </a:p>
        </p:txBody>
      </p:sp>
      <p:pic>
        <p:nvPicPr>
          <p:cNvPr id="8" name="Afbeelding 7"/>
          <p:cNvPicPr>
            <a:picLocks noChangeAspect="1"/>
          </p:cNvPicPr>
          <p:nvPr userDrawn="1"/>
        </p:nvPicPr>
        <p:blipFill rotWithShape="1">
          <a:blip r:embed="rId2"/>
          <a:srcRect r="19769"/>
          <a:stretch/>
        </p:blipFill>
        <p:spPr>
          <a:xfrm>
            <a:off x="480001" y="6173621"/>
            <a:ext cx="2137056" cy="506307"/>
          </a:xfrm>
          <a:prstGeom prst="rect">
            <a:avLst/>
          </a:prstGeom>
        </p:spPr>
      </p:pic>
    </p:spTree>
    <p:extLst>
      <p:ext uri="{BB962C8B-B14F-4D97-AF65-F5344CB8AC3E}">
        <p14:creationId xmlns:p14="http://schemas.microsoft.com/office/powerpoint/2010/main" val="355455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80001" y="414260"/>
            <a:ext cx="11102399" cy="756000"/>
          </a:xfrm>
          <a:prstGeom prst="rect">
            <a:avLst/>
          </a:prstGeom>
        </p:spPr>
        <p:txBody>
          <a:bodyPr vert="horz" lIns="0" tIns="0" rIns="0" bIns="0" rtlCol="0" anchor="t" anchorCtr="0">
            <a:normAutofit/>
          </a:bodyPr>
          <a:lstStyle/>
          <a:p>
            <a:r>
              <a:rPr lang="nl-NL" dirty="0"/>
              <a:t>Titelstijl van model bewerken</a:t>
            </a:r>
          </a:p>
        </p:txBody>
      </p:sp>
      <p:sp>
        <p:nvSpPr>
          <p:cNvPr id="3" name="Tijdelijke aanduiding voor tekst 2"/>
          <p:cNvSpPr>
            <a:spLocks noGrp="1"/>
          </p:cNvSpPr>
          <p:nvPr>
            <p:ph type="body" idx="1"/>
          </p:nvPr>
        </p:nvSpPr>
        <p:spPr>
          <a:xfrm>
            <a:off x="480001" y="1296000"/>
            <a:ext cx="11102399" cy="4445149"/>
          </a:xfrm>
          <a:prstGeom prst="rect">
            <a:avLst/>
          </a:prstGeom>
        </p:spPr>
        <p:txBody>
          <a:bodyPr vert="horz" lIns="0" tIns="0" rIns="0" bIns="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312625" y="6318628"/>
            <a:ext cx="1219287" cy="365125"/>
          </a:xfrm>
          <a:prstGeom prst="rect">
            <a:avLst/>
          </a:prstGeom>
        </p:spPr>
        <p:txBody>
          <a:bodyPr vert="horz" lIns="0" tIns="0" rIns="0" bIns="0" rtlCol="0" anchor="t" anchorCtr="0"/>
          <a:lstStyle>
            <a:lvl1pPr algn="r">
              <a:defRPr sz="1333">
                <a:solidFill>
                  <a:schemeClr val="tx1"/>
                </a:solidFill>
                <a:latin typeface="+mj-lt"/>
                <a:cs typeface="Verdana"/>
              </a:defRPr>
            </a:lvl1pPr>
          </a:lstStyle>
          <a:p>
            <a:pPr defTabSz="609585"/>
            <a:endParaRPr lang="nl-NL" dirty="0">
              <a:solidFill>
                <a:srgbClr val="001C3D"/>
              </a:solidFill>
            </a:endParaRPr>
          </a:p>
        </p:txBody>
      </p:sp>
      <p:sp>
        <p:nvSpPr>
          <p:cNvPr id="5" name="Tijdelijke aanduiding voor voettekst 4"/>
          <p:cNvSpPr>
            <a:spLocks noGrp="1"/>
          </p:cNvSpPr>
          <p:nvPr>
            <p:ph type="ftr" sz="quarter" idx="3"/>
          </p:nvPr>
        </p:nvSpPr>
        <p:spPr>
          <a:xfrm>
            <a:off x="5697661" y="6318628"/>
            <a:ext cx="5303544" cy="365125"/>
          </a:xfrm>
          <a:prstGeom prst="rect">
            <a:avLst/>
          </a:prstGeom>
        </p:spPr>
        <p:txBody>
          <a:bodyPr vert="horz" lIns="0" tIns="0" rIns="0" bIns="0" rtlCol="0" anchor="t" anchorCtr="0"/>
          <a:lstStyle>
            <a:lvl1pPr algn="r">
              <a:defRPr sz="1333">
                <a:solidFill>
                  <a:schemeClr val="tx1"/>
                </a:solidFill>
                <a:latin typeface="+mn-lt"/>
                <a:cs typeface="Verdana"/>
              </a:defRPr>
            </a:lvl1pPr>
          </a:lstStyle>
          <a:p>
            <a:pPr defTabSz="609585"/>
            <a:r>
              <a:rPr lang="nl-NL">
                <a:solidFill>
                  <a:srgbClr val="001C3D"/>
                </a:solidFill>
              </a:rPr>
              <a:t>Naam afdeling of A-merk</a:t>
            </a:r>
            <a:endParaRPr lang="nl-NL" dirty="0">
              <a:solidFill>
                <a:srgbClr val="001C3D"/>
              </a:solidFill>
            </a:endParaRPr>
          </a:p>
        </p:txBody>
      </p:sp>
      <p:sp>
        <p:nvSpPr>
          <p:cNvPr id="6" name="Tijdelijke aanduiding voor dianummer 5"/>
          <p:cNvSpPr>
            <a:spLocks noGrp="1"/>
          </p:cNvSpPr>
          <p:nvPr>
            <p:ph type="sldNum" sz="quarter" idx="4"/>
          </p:nvPr>
        </p:nvSpPr>
        <p:spPr>
          <a:xfrm>
            <a:off x="11088190" y="6318400"/>
            <a:ext cx="494209" cy="365125"/>
          </a:xfrm>
          <a:prstGeom prst="rect">
            <a:avLst/>
          </a:prstGeom>
        </p:spPr>
        <p:txBody>
          <a:bodyPr vert="horz" lIns="0" tIns="0" rIns="0" bIns="0" rtlCol="0" anchor="t" anchorCtr="0"/>
          <a:lstStyle>
            <a:lvl1pPr algn="r">
              <a:defRPr sz="1333">
                <a:solidFill>
                  <a:schemeClr val="tx1"/>
                </a:solidFill>
                <a:latin typeface="+mn-lt"/>
                <a:cs typeface="Verdana"/>
              </a:defRPr>
            </a:lvl1pPr>
          </a:lstStyle>
          <a:p>
            <a:pPr defTabSz="609585"/>
            <a:fld id="{09B7AD4A-C94A-7B42-9E17-606C7F366C4B}" type="slidenum">
              <a:rPr lang="nl-NL" smtClean="0">
                <a:solidFill>
                  <a:srgbClr val="001C3D"/>
                </a:solidFill>
              </a:rPr>
              <a:pPr defTabSz="609585"/>
              <a:t>‹#›</a:t>
            </a:fld>
            <a:endParaRPr lang="nl-NL" dirty="0">
              <a:solidFill>
                <a:srgbClr val="001C3D"/>
              </a:solidFill>
            </a:endParaRPr>
          </a:p>
        </p:txBody>
      </p:sp>
    </p:spTree>
    <p:extLst>
      <p:ext uri="{BB962C8B-B14F-4D97-AF65-F5344CB8AC3E}">
        <p14:creationId xmlns:p14="http://schemas.microsoft.com/office/powerpoint/2010/main" val="3246873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0" r:id="rId10"/>
  </p:sldLayoutIdLst>
  <p:hf sldNum="0" hdr="0" ftr="0" dt="0"/>
  <p:txStyles>
    <p:titleStyle>
      <a:lvl1pPr algn="l" defTabSz="609585" rtl="0" eaLnBrk="1" latinLnBrk="0" hangingPunct="1">
        <a:spcBef>
          <a:spcPct val="0"/>
        </a:spcBef>
        <a:buNone/>
        <a:defRPr sz="4267" b="1" kern="1200">
          <a:solidFill>
            <a:schemeClr val="tx2"/>
          </a:solidFill>
          <a:latin typeface="+mj-lt"/>
          <a:ea typeface="+mj-ea"/>
          <a:cs typeface="Verdana"/>
        </a:defRPr>
      </a:lvl1pPr>
    </p:titleStyle>
    <p:bodyStyle>
      <a:lvl1pPr marL="457189" indent="-457189" algn="l" defTabSz="609585" rtl="0" eaLnBrk="1" latinLnBrk="0" hangingPunct="1">
        <a:spcBef>
          <a:spcPts val="0"/>
        </a:spcBef>
        <a:buFont typeface="Arial"/>
        <a:buChar char="•"/>
        <a:defRPr sz="4267" kern="1200">
          <a:solidFill>
            <a:schemeClr val="tx1"/>
          </a:solidFill>
          <a:latin typeface="+mj-lt"/>
          <a:ea typeface="+mn-ea"/>
          <a:cs typeface="Verdana"/>
        </a:defRPr>
      </a:lvl1pPr>
      <a:lvl2pPr marL="956709" indent="-478355" algn="l" defTabSz="609585" rtl="0" eaLnBrk="1" latinLnBrk="0" hangingPunct="1">
        <a:spcBef>
          <a:spcPts val="0"/>
        </a:spcBef>
        <a:buFont typeface="Lucida Grande"/>
        <a:buChar char="-"/>
        <a:defRPr sz="3733" kern="1200">
          <a:solidFill>
            <a:schemeClr val="tx1"/>
          </a:solidFill>
          <a:latin typeface="+mj-lt"/>
          <a:ea typeface="+mn-ea"/>
          <a:cs typeface="Verdana"/>
        </a:defRPr>
      </a:lvl2pPr>
      <a:lvl3pPr marL="1430831" indent="-476239" algn="l" defTabSz="609585" rtl="0" eaLnBrk="1" latinLnBrk="0" hangingPunct="1">
        <a:spcBef>
          <a:spcPts val="0"/>
        </a:spcBef>
        <a:buFont typeface="Lucida Grande"/>
        <a:buChar char="-"/>
        <a:defRPr sz="3200" kern="1200">
          <a:solidFill>
            <a:schemeClr val="tx1"/>
          </a:solidFill>
          <a:latin typeface="+mj-lt"/>
          <a:ea typeface="+mn-ea"/>
          <a:cs typeface="Verdana"/>
        </a:defRPr>
      </a:lvl3pPr>
      <a:lvl4pPr marL="1907070" indent="-474121" algn="l" defTabSz="609585" rtl="0" eaLnBrk="1" latinLnBrk="0" hangingPunct="1">
        <a:spcBef>
          <a:spcPts val="0"/>
        </a:spcBef>
        <a:buFont typeface="Lucida Grande"/>
        <a:buChar char="-"/>
        <a:defRPr sz="2667" kern="1200">
          <a:solidFill>
            <a:schemeClr val="tx1"/>
          </a:solidFill>
          <a:latin typeface="+mj-lt"/>
          <a:ea typeface="+mn-ea"/>
          <a:cs typeface="Verdana"/>
        </a:defRPr>
      </a:lvl4pPr>
      <a:lvl5pPr marL="2391774" indent="-480472" algn="l" defTabSz="609585" rtl="0" eaLnBrk="1" latinLnBrk="0" hangingPunct="1">
        <a:spcBef>
          <a:spcPts val="0"/>
        </a:spcBef>
        <a:buFont typeface="Lucida Grande"/>
        <a:buChar char="-"/>
        <a:defRPr sz="2667" kern="1200">
          <a:solidFill>
            <a:schemeClr val="tx1"/>
          </a:solidFill>
          <a:latin typeface="+mj-lt"/>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80001" y="414260"/>
            <a:ext cx="11102399" cy="756000"/>
          </a:xfrm>
          <a:prstGeom prst="rect">
            <a:avLst/>
          </a:prstGeom>
        </p:spPr>
        <p:txBody>
          <a:bodyPr vert="horz" lIns="0" tIns="0" rIns="0" bIns="0" rtlCol="0" anchor="t" anchorCtr="0">
            <a:normAutofit/>
          </a:bodyPr>
          <a:lstStyle/>
          <a:p>
            <a:r>
              <a:rPr lang="nl-NL" dirty="0"/>
              <a:t>Titelstijl van model bewerken</a:t>
            </a:r>
          </a:p>
        </p:txBody>
      </p:sp>
      <p:sp>
        <p:nvSpPr>
          <p:cNvPr id="3" name="Tijdelijke aanduiding voor tekst 2"/>
          <p:cNvSpPr>
            <a:spLocks noGrp="1"/>
          </p:cNvSpPr>
          <p:nvPr>
            <p:ph type="body" idx="1"/>
          </p:nvPr>
        </p:nvSpPr>
        <p:spPr>
          <a:xfrm>
            <a:off x="480001" y="1296000"/>
            <a:ext cx="11102399" cy="4445149"/>
          </a:xfrm>
          <a:prstGeom prst="rect">
            <a:avLst/>
          </a:prstGeom>
        </p:spPr>
        <p:txBody>
          <a:bodyPr vert="horz" lIns="0" tIns="0" rIns="0" bIns="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312625" y="6318628"/>
            <a:ext cx="1219287" cy="365125"/>
          </a:xfrm>
          <a:prstGeom prst="rect">
            <a:avLst/>
          </a:prstGeom>
        </p:spPr>
        <p:txBody>
          <a:bodyPr vert="horz" lIns="0" tIns="0" rIns="0" bIns="0" rtlCol="0" anchor="t" anchorCtr="0"/>
          <a:lstStyle>
            <a:lvl1pPr algn="r">
              <a:defRPr sz="1333">
                <a:solidFill>
                  <a:schemeClr val="tx1"/>
                </a:solidFill>
                <a:latin typeface="+mj-lt"/>
                <a:cs typeface="Verdana"/>
              </a:defRPr>
            </a:lvl1pPr>
          </a:lstStyle>
          <a:p>
            <a:pPr defTabSz="609585"/>
            <a:endParaRPr lang="nl-NL" dirty="0">
              <a:solidFill>
                <a:srgbClr val="001C3D"/>
              </a:solidFill>
            </a:endParaRPr>
          </a:p>
        </p:txBody>
      </p:sp>
      <p:sp>
        <p:nvSpPr>
          <p:cNvPr id="5" name="Tijdelijke aanduiding voor voettekst 4"/>
          <p:cNvSpPr>
            <a:spLocks noGrp="1"/>
          </p:cNvSpPr>
          <p:nvPr>
            <p:ph type="ftr" sz="quarter" idx="3"/>
          </p:nvPr>
        </p:nvSpPr>
        <p:spPr>
          <a:xfrm>
            <a:off x="5697661" y="6318628"/>
            <a:ext cx="5303544" cy="365125"/>
          </a:xfrm>
          <a:prstGeom prst="rect">
            <a:avLst/>
          </a:prstGeom>
        </p:spPr>
        <p:txBody>
          <a:bodyPr vert="horz" lIns="0" tIns="0" rIns="0" bIns="0" rtlCol="0" anchor="t" anchorCtr="0"/>
          <a:lstStyle>
            <a:lvl1pPr algn="r">
              <a:defRPr sz="1333">
                <a:solidFill>
                  <a:schemeClr val="tx1"/>
                </a:solidFill>
                <a:latin typeface="+mn-lt"/>
                <a:cs typeface="Verdana"/>
              </a:defRPr>
            </a:lvl1pPr>
          </a:lstStyle>
          <a:p>
            <a:pPr defTabSz="609585"/>
            <a:r>
              <a:rPr lang="nl-NL">
                <a:solidFill>
                  <a:srgbClr val="001C3D"/>
                </a:solidFill>
              </a:rPr>
              <a:t>Naam afdeling of A-merk</a:t>
            </a:r>
            <a:endParaRPr lang="nl-NL" dirty="0">
              <a:solidFill>
                <a:srgbClr val="001C3D"/>
              </a:solidFill>
            </a:endParaRPr>
          </a:p>
        </p:txBody>
      </p:sp>
      <p:sp>
        <p:nvSpPr>
          <p:cNvPr id="6" name="Tijdelijke aanduiding voor dianummer 5"/>
          <p:cNvSpPr>
            <a:spLocks noGrp="1"/>
          </p:cNvSpPr>
          <p:nvPr>
            <p:ph type="sldNum" sz="quarter" idx="4"/>
          </p:nvPr>
        </p:nvSpPr>
        <p:spPr>
          <a:xfrm>
            <a:off x="11088190" y="6318400"/>
            <a:ext cx="494209" cy="365125"/>
          </a:xfrm>
          <a:prstGeom prst="rect">
            <a:avLst/>
          </a:prstGeom>
        </p:spPr>
        <p:txBody>
          <a:bodyPr vert="horz" lIns="0" tIns="0" rIns="0" bIns="0" rtlCol="0" anchor="t" anchorCtr="0"/>
          <a:lstStyle>
            <a:lvl1pPr algn="r">
              <a:defRPr sz="1333">
                <a:solidFill>
                  <a:schemeClr val="tx1"/>
                </a:solidFill>
                <a:latin typeface="+mn-lt"/>
                <a:cs typeface="Verdana"/>
              </a:defRPr>
            </a:lvl1pPr>
          </a:lstStyle>
          <a:p>
            <a:pPr defTabSz="609585"/>
            <a:fld id="{09B7AD4A-C94A-7B42-9E17-606C7F366C4B}" type="slidenum">
              <a:rPr lang="nl-NL" smtClean="0">
                <a:solidFill>
                  <a:srgbClr val="001C3D"/>
                </a:solidFill>
              </a:rPr>
              <a:pPr defTabSz="609585"/>
              <a:t>‹#›</a:t>
            </a:fld>
            <a:endParaRPr lang="nl-NL" dirty="0">
              <a:solidFill>
                <a:srgbClr val="001C3D"/>
              </a:solidFill>
            </a:endParaRPr>
          </a:p>
        </p:txBody>
      </p:sp>
    </p:spTree>
    <p:extLst>
      <p:ext uri="{BB962C8B-B14F-4D97-AF65-F5344CB8AC3E}">
        <p14:creationId xmlns:p14="http://schemas.microsoft.com/office/powerpoint/2010/main" val="407673276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ftr="0" dt="0"/>
  <p:txStyles>
    <p:titleStyle>
      <a:lvl1pPr algn="l" defTabSz="609585" rtl="0" eaLnBrk="1" latinLnBrk="0" hangingPunct="1">
        <a:spcBef>
          <a:spcPct val="0"/>
        </a:spcBef>
        <a:buNone/>
        <a:defRPr sz="4267" b="1" kern="1200">
          <a:solidFill>
            <a:schemeClr val="tx2"/>
          </a:solidFill>
          <a:latin typeface="+mj-lt"/>
          <a:ea typeface="+mj-ea"/>
          <a:cs typeface="Verdana"/>
        </a:defRPr>
      </a:lvl1pPr>
    </p:titleStyle>
    <p:bodyStyle>
      <a:lvl1pPr marL="457189" indent="-457189" algn="l" defTabSz="609585" rtl="0" eaLnBrk="1" latinLnBrk="0" hangingPunct="1">
        <a:spcBef>
          <a:spcPts val="0"/>
        </a:spcBef>
        <a:buFont typeface="Arial"/>
        <a:buChar char="•"/>
        <a:defRPr sz="4267" kern="1200">
          <a:solidFill>
            <a:schemeClr val="tx1"/>
          </a:solidFill>
          <a:latin typeface="+mj-lt"/>
          <a:ea typeface="+mn-ea"/>
          <a:cs typeface="Verdana"/>
        </a:defRPr>
      </a:lvl1pPr>
      <a:lvl2pPr marL="956709" indent="-478355" algn="l" defTabSz="609585" rtl="0" eaLnBrk="1" latinLnBrk="0" hangingPunct="1">
        <a:spcBef>
          <a:spcPts val="0"/>
        </a:spcBef>
        <a:buFont typeface="Lucida Grande"/>
        <a:buChar char="-"/>
        <a:defRPr sz="3733" kern="1200">
          <a:solidFill>
            <a:schemeClr val="tx1"/>
          </a:solidFill>
          <a:latin typeface="+mj-lt"/>
          <a:ea typeface="+mn-ea"/>
          <a:cs typeface="Verdana"/>
        </a:defRPr>
      </a:lvl2pPr>
      <a:lvl3pPr marL="1430831" indent="-476239" algn="l" defTabSz="609585" rtl="0" eaLnBrk="1" latinLnBrk="0" hangingPunct="1">
        <a:spcBef>
          <a:spcPts val="0"/>
        </a:spcBef>
        <a:buFont typeface="Lucida Grande"/>
        <a:buChar char="-"/>
        <a:defRPr sz="3200" kern="1200">
          <a:solidFill>
            <a:schemeClr val="tx1"/>
          </a:solidFill>
          <a:latin typeface="+mj-lt"/>
          <a:ea typeface="+mn-ea"/>
          <a:cs typeface="Verdana"/>
        </a:defRPr>
      </a:lvl3pPr>
      <a:lvl4pPr marL="1907070" indent="-474121" algn="l" defTabSz="609585" rtl="0" eaLnBrk="1" latinLnBrk="0" hangingPunct="1">
        <a:spcBef>
          <a:spcPts val="0"/>
        </a:spcBef>
        <a:buFont typeface="Lucida Grande"/>
        <a:buChar char="-"/>
        <a:defRPr sz="2667" kern="1200">
          <a:solidFill>
            <a:schemeClr val="tx1"/>
          </a:solidFill>
          <a:latin typeface="+mj-lt"/>
          <a:ea typeface="+mn-ea"/>
          <a:cs typeface="Verdana"/>
        </a:defRPr>
      </a:lvl4pPr>
      <a:lvl5pPr marL="2391774" indent="-480472" algn="l" defTabSz="609585" rtl="0" eaLnBrk="1" latinLnBrk="0" hangingPunct="1">
        <a:spcBef>
          <a:spcPts val="0"/>
        </a:spcBef>
        <a:buFont typeface="Lucida Grande"/>
        <a:buChar char="-"/>
        <a:defRPr sz="2667" kern="1200">
          <a:solidFill>
            <a:schemeClr val="tx1"/>
          </a:solidFill>
          <a:latin typeface="+mj-lt"/>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5.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5.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1.jpe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5.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3.jpeg"/><Relationship Id="rId4" Type="http://schemas.openxmlformats.org/officeDocument/2006/relationships/image" Target="../media/image25.jpeg"/><Relationship Id="rId9"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3.jpeg"/><Relationship Id="rId10" Type="http://schemas.openxmlformats.org/officeDocument/2006/relationships/image" Target="../media/image36.tmp"/><Relationship Id="rId4" Type="http://schemas.openxmlformats.org/officeDocument/2006/relationships/image" Target="../media/image25.jpeg"/><Relationship Id="rId9"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slide" Target="slide21.xml"/><Relationship Id="rId4" Type="http://schemas.openxmlformats.org/officeDocument/2006/relationships/image" Target="../media/image38.emf"/></Relationships>
</file>

<file path=ppt/slides/_rels/slide22.xml.rels><?xml version="1.0" encoding="UTF-8" standalone="yes"?>
<Relationships xmlns="http://schemas.openxmlformats.org/package/2006/relationships"><Relationship Id="rId3" Type="http://schemas.openxmlformats.org/officeDocument/2006/relationships/hyperlink" Target="https://www.wooclap.com/FHMLCLIP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7.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44.tmp"/><Relationship Id="rId7" Type="http://schemas.openxmlformats.org/officeDocument/2006/relationships/image" Target="../media/image50.tmp"/><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9.jpeg"/><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tmp"/></Relationships>
</file>

<file path=ppt/slides/_rels/slide3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4.tmp"/><Relationship Id="rId7"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9.jpeg"/><Relationship Id="rId5" Type="http://schemas.openxmlformats.org/officeDocument/2006/relationships/image" Target="../media/image47.jpe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4.tmp"/><Relationship Id="rId7"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49.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2.png"/></Relationships>
</file>

<file path=ppt/slides/_rels/slide3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4.tmp"/><Relationship Id="rId7"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9.jpeg"/><Relationship Id="rId5" Type="http://schemas.openxmlformats.org/officeDocument/2006/relationships/image" Target="../media/image47.jpeg"/><Relationship Id="rId10" Type="http://schemas.openxmlformats.org/officeDocument/2006/relationships/image" Target="../media/image55.jpeg"/><Relationship Id="rId4" Type="http://schemas.openxmlformats.org/officeDocument/2006/relationships/image" Target="../media/image46.jpeg"/><Relationship Id="rId9"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56.jpeg"/></Relationships>
</file>

<file path=ppt/slides/_rels/slide34.xml.rels><?xml version="1.0" encoding="UTF-8" standalone="yes"?>
<Relationships xmlns="http://schemas.openxmlformats.org/package/2006/relationships"><Relationship Id="rId3" Type="http://schemas.openxmlformats.org/officeDocument/2006/relationships/image" Target="../media/image44.tmp"/><Relationship Id="rId7"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hyperlink" Target="http://www.digitaledidactiek.be/modules/2-ontwerp/theorie/mayer/mayers-ontwerpprincipes-van-multimedialeren/" TargetMode="External"/><Relationship Id="rId5" Type="http://schemas.openxmlformats.org/officeDocument/2006/relationships/image" Target="../media/image58.pn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hyperlink" Target="https://youtu.be/GnVJx2QKWkE" TargetMode="Externa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hyperlink" Target="https://www.wooclap.com/FHMLCLIPS/"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61.tmp"/><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tmp"/></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44.tmp"/></Relationships>
</file>

<file path=ppt/slides/_rels/slide43.xml.rels><?xml version="1.0" encoding="UTF-8" standalone="yes"?>
<Relationships xmlns="http://schemas.openxmlformats.org/package/2006/relationships"><Relationship Id="rId3" Type="http://schemas.openxmlformats.org/officeDocument/2006/relationships/hyperlink" Target="https://edlab.nl/educational-services/cpd/"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63.jpeg"/></Relationships>
</file>

<file path=ppt/slides/_rels/slide4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kuleuven.be/english/education/educational-policy/limel/training-platform" TargetMode="External"/><Relationship Id="rId2" Type="http://schemas.openxmlformats.org/officeDocument/2006/relationships/hyperlink" Target="http://videum.library.maastrichtuniversity.nl/" TargetMode="External"/><Relationship Id="rId1" Type="http://schemas.openxmlformats.org/officeDocument/2006/relationships/slideLayout" Target="../slideLayouts/slideLayout4.xml"/><Relationship Id="rId5" Type="http://schemas.openxmlformats.org/officeDocument/2006/relationships/hyperlink" Target="https://hva.mediamission.nl/Mediasite/Play/b2a5f0a4f4c64569a1222d0a761a9c5a1d" TargetMode="External"/><Relationship Id="rId4" Type="http://schemas.openxmlformats.org/officeDocument/2006/relationships/hyperlink" Target="https://www.media-and-education.nl/weblectures/varian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tmp"/><Relationship Id="rId7" Type="http://schemas.openxmlformats.org/officeDocument/2006/relationships/image" Target="../media/image14.tm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tmp"/><Relationship Id="rId11" Type="http://schemas.openxmlformats.org/officeDocument/2006/relationships/hyperlink" Target="https://ru.traintool.com/go/preview/7ff8a78d6afdb2ee" TargetMode="External"/><Relationship Id="rId5" Type="http://schemas.openxmlformats.org/officeDocument/2006/relationships/image" Target="../media/image7.png"/><Relationship Id="rId10" Type="http://schemas.openxmlformats.org/officeDocument/2006/relationships/image" Target="../media/image17.tmp"/><Relationship Id="rId4" Type="http://schemas.openxmlformats.org/officeDocument/2006/relationships/image" Target="../media/image12.tmp"/><Relationship Id="rId9" Type="http://schemas.openxmlformats.org/officeDocument/2006/relationships/image" Target="../media/image16.tmp"/></Relationships>
</file>

<file path=ppt/slides/_rels/slide6.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www.picpedia.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wooclap.com/FHMLCLIP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1ED432-D9C4-4BFE-A5E0-FA694D654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0909" y="2871784"/>
            <a:ext cx="4572000" cy="2560674"/>
          </a:xfrm>
          <a:prstGeom prst="rect">
            <a:avLst/>
          </a:prstGeom>
        </p:spPr>
      </p:pic>
      <p:sp>
        <p:nvSpPr>
          <p:cNvPr id="2" name="Titel 1"/>
          <p:cNvSpPr>
            <a:spLocks noGrp="1"/>
          </p:cNvSpPr>
          <p:nvPr>
            <p:ph type="ctrTitle"/>
          </p:nvPr>
        </p:nvSpPr>
        <p:spPr>
          <a:xfrm>
            <a:off x="456132" y="277706"/>
            <a:ext cx="11439216" cy="2348633"/>
          </a:xfrm>
        </p:spPr>
        <p:txBody>
          <a:bodyPr/>
          <a:lstStyle/>
          <a:p>
            <a:pPr algn="ctr"/>
            <a:r>
              <a:rPr lang="en-US" b="0" dirty="0">
                <a:solidFill>
                  <a:srgbClr val="00142E"/>
                </a:solidFill>
              </a:rPr>
              <a:t>Videos and knowledge clips</a:t>
            </a:r>
            <a:br>
              <a:rPr lang="en-US" b="0" dirty="0">
                <a:solidFill>
                  <a:srgbClr val="00142E"/>
                </a:solidFill>
              </a:rPr>
            </a:br>
            <a:r>
              <a:rPr lang="en-US" sz="4400" b="0" dirty="0">
                <a:solidFill>
                  <a:srgbClr val="00142E"/>
                </a:solidFill>
              </a:rPr>
              <a:t>The Why, What &amp; How from a didactic viewpoint</a:t>
            </a:r>
            <a:endParaRPr lang="nl-NL" sz="4800" b="0" dirty="0">
              <a:solidFill>
                <a:srgbClr val="00142E"/>
              </a:solidFill>
            </a:endParaRPr>
          </a:p>
        </p:txBody>
      </p:sp>
      <p:sp>
        <p:nvSpPr>
          <p:cNvPr id="12" name="Subtitel 2">
            <a:extLst>
              <a:ext uri="{FF2B5EF4-FFF2-40B4-BE49-F238E27FC236}">
                <a16:creationId xmlns:a16="http://schemas.microsoft.com/office/drawing/2014/main" id="{684F2AF3-6DE3-4DD0-96E3-8A17AD68BA49}"/>
              </a:ext>
            </a:extLst>
          </p:cNvPr>
          <p:cNvSpPr txBox="1">
            <a:spLocks/>
          </p:cNvSpPr>
          <p:nvPr/>
        </p:nvSpPr>
        <p:spPr>
          <a:xfrm>
            <a:off x="456132" y="5056031"/>
            <a:ext cx="6857384" cy="1121495"/>
          </a:xfrm>
          <a:prstGeom prst="rect">
            <a:avLst/>
          </a:prstGeom>
        </p:spPr>
        <p:txBody>
          <a:bodyPr vert="horz" lIns="0" tIns="0" rIns="0" bIns="0" rtlCol="0">
            <a:noAutofit/>
          </a:bodyPr>
          <a:lstStyle>
            <a:lvl1pPr marL="0" indent="0" algn="l" defTabSz="609585" rtl="0" eaLnBrk="1" latinLnBrk="0" hangingPunct="1">
              <a:spcBef>
                <a:spcPts val="0"/>
              </a:spcBef>
              <a:buFont typeface="Arial"/>
              <a:buNone/>
              <a:defRPr sz="2667" kern="1200">
                <a:solidFill>
                  <a:srgbClr val="FFFFFF"/>
                </a:solidFill>
                <a:latin typeface="+mj-lt"/>
                <a:ea typeface="+mn-ea"/>
                <a:cs typeface="Verdana"/>
              </a:defRPr>
            </a:lvl1pPr>
            <a:lvl2pPr marL="609585" indent="0" algn="ctr" defTabSz="609585" rtl="0" eaLnBrk="1" latinLnBrk="0" hangingPunct="1">
              <a:spcBef>
                <a:spcPts val="0"/>
              </a:spcBef>
              <a:buFont typeface="Lucida Grande"/>
              <a:buNone/>
              <a:defRPr sz="3733" kern="1200">
                <a:solidFill>
                  <a:schemeClr val="tx1">
                    <a:tint val="75000"/>
                  </a:schemeClr>
                </a:solidFill>
                <a:latin typeface="+mj-lt"/>
                <a:ea typeface="+mn-ea"/>
                <a:cs typeface="Verdana"/>
              </a:defRPr>
            </a:lvl2pPr>
            <a:lvl3pPr marL="1219170" indent="0" algn="ctr" defTabSz="609585" rtl="0" eaLnBrk="1" latinLnBrk="0" hangingPunct="1">
              <a:spcBef>
                <a:spcPts val="0"/>
              </a:spcBef>
              <a:buFont typeface="Lucida Grande"/>
              <a:buNone/>
              <a:defRPr sz="3200" kern="1200">
                <a:solidFill>
                  <a:schemeClr val="tx1">
                    <a:tint val="75000"/>
                  </a:schemeClr>
                </a:solidFill>
                <a:latin typeface="+mj-lt"/>
                <a:ea typeface="+mn-ea"/>
                <a:cs typeface="Verdana"/>
              </a:defRPr>
            </a:lvl3pPr>
            <a:lvl4pPr marL="1828754" indent="0" algn="ctr" defTabSz="609585" rtl="0" eaLnBrk="1" latinLnBrk="0" hangingPunct="1">
              <a:spcBef>
                <a:spcPts val="0"/>
              </a:spcBef>
              <a:buFont typeface="Lucida Grande"/>
              <a:buNone/>
              <a:defRPr sz="2667" kern="1200">
                <a:solidFill>
                  <a:schemeClr val="tx1">
                    <a:tint val="75000"/>
                  </a:schemeClr>
                </a:solidFill>
                <a:latin typeface="+mj-lt"/>
                <a:ea typeface="+mn-ea"/>
                <a:cs typeface="Verdana"/>
              </a:defRPr>
            </a:lvl4pPr>
            <a:lvl5pPr marL="2438339" indent="0" algn="ctr" defTabSz="609585" rtl="0" eaLnBrk="1" latinLnBrk="0" hangingPunct="1">
              <a:spcBef>
                <a:spcPts val="0"/>
              </a:spcBef>
              <a:buFont typeface="Lucida Grande"/>
              <a:buNone/>
              <a:defRPr sz="2667" kern="1200">
                <a:solidFill>
                  <a:schemeClr val="tx1">
                    <a:tint val="75000"/>
                  </a:schemeClr>
                </a:solidFill>
                <a:latin typeface="+mj-lt"/>
                <a:ea typeface="+mn-ea"/>
                <a:cs typeface="Verdana"/>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r>
              <a:rPr lang="en-US" sz="2000" dirty="0">
                <a:solidFill>
                  <a:schemeClr val="bg1"/>
                </a:solidFill>
              </a:rPr>
              <a:t>Jan Hensgens, Maryam Asoodar &amp; Ilse Sistermans</a:t>
            </a:r>
          </a:p>
          <a:p>
            <a:r>
              <a:rPr lang="en-US" sz="2000" dirty="0">
                <a:solidFill>
                  <a:schemeClr val="bg1"/>
                </a:solidFill>
              </a:rPr>
              <a:t>Maastricht Universiteit </a:t>
            </a:r>
          </a:p>
          <a:p>
            <a:r>
              <a:rPr lang="en-US" sz="2000" dirty="0">
                <a:solidFill>
                  <a:schemeClr val="bg1"/>
                </a:solidFill>
              </a:rPr>
              <a:t>id_elearning@maastrichtuniversity.nl</a:t>
            </a:r>
            <a:endParaRPr lang="en-GB" sz="2000" dirty="0">
              <a:solidFill>
                <a:schemeClr val="bg1"/>
              </a:solidFill>
            </a:endParaRPr>
          </a:p>
          <a:p>
            <a:endParaRPr lang="nl-NL" sz="2000" dirty="0"/>
          </a:p>
        </p:txBody>
      </p:sp>
      <p:sp>
        <p:nvSpPr>
          <p:cNvPr id="3" name="Rectangle 2">
            <a:extLst>
              <a:ext uri="{FF2B5EF4-FFF2-40B4-BE49-F238E27FC236}">
                <a16:creationId xmlns:a16="http://schemas.microsoft.com/office/drawing/2014/main" id="{F36D6141-7FA4-4007-A7BB-54318329D601}"/>
              </a:ext>
            </a:extLst>
          </p:cNvPr>
          <p:cNvSpPr/>
          <p:nvPr/>
        </p:nvSpPr>
        <p:spPr>
          <a:xfrm>
            <a:off x="9175920" y="5493237"/>
            <a:ext cx="2174763" cy="276999"/>
          </a:xfrm>
          <a:prstGeom prst="rect">
            <a:avLst/>
          </a:prstGeom>
        </p:spPr>
        <p:txBody>
          <a:bodyPr wrap="none">
            <a:spAutoFit/>
          </a:bodyPr>
          <a:lstStyle/>
          <a:p>
            <a:r>
              <a:rPr lang="nl-NL" sz="1200" b="1" dirty="0"/>
              <a:t>From:</a:t>
            </a:r>
            <a:r>
              <a:rPr lang="nl-NL" sz="1200" dirty="0"/>
              <a:t> https://anatomytool.org/</a:t>
            </a:r>
          </a:p>
        </p:txBody>
      </p:sp>
      <p:pic>
        <p:nvPicPr>
          <p:cNvPr id="5122" name="Picture 2" descr="Image result for symbols creative commons">
            <a:extLst>
              <a:ext uri="{FF2B5EF4-FFF2-40B4-BE49-F238E27FC236}">
                <a16:creationId xmlns:a16="http://schemas.microsoft.com/office/drawing/2014/main" id="{5B2CE6B5-0D91-48CE-948E-56EAB9A064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8921" y="5514923"/>
            <a:ext cx="276999" cy="27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774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B90FD-DC11-495B-AA26-EDA1B8590889}"/>
              </a:ext>
            </a:extLst>
          </p:cNvPr>
          <p:cNvSpPr>
            <a:spLocks noGrp="1"/>
          </p:cNvSpPr>
          <p:nvPr>
            <p:ph type="title"/>
          </p:nvPr>
        </p:nvSpPr>
        <p:spPr/>
        <p:txBody>
          <a:bodyPr/>
          <a:lstStyle/>
          <a:p>
            <a:r>
              <a:rPr lang="nl-NL" dirty="0"/>
              <a:t>Results: The goals</a:t>
            </a:r>
          </a:p>
        </p:txBody>
      </p:sp>
      <p:sp>
        <p:nvSpPr>
          <p:cNvPr id="3" name="Content Placeholder 2">
            <a:extLst>
              <a:ext uri="{FF2B5EF4-FFF2-40B4-BE49-F238E27FC236}">
                <a16:creationId xmlns:a16="http://schemas.microsoft.com/office/drawing/2014/main" id="{A5149C7C-F960-4F96-993D-D4259881EDFD}"/>
              </a:ext>
            </a:extLst>
          </p:cNvPr>
          <p:cNvSpPr>
            <a:spLocks noGrp="1"/>
          </p:cNvSpPr>
          <p:nvPr>
            <p:ph idx="1"/>
          </p:nvPr>
        </p:nvSpPr>
        <p:spPr/>
        <p:txBody>
          <a:bodyPr/>
          <a:lstStyle/>
          <a:p>
            <a:endParaRPr lang="nl-NL"/>
          </a:p>
        </p:txBody>
      </p:sp>
      <p:pic>
        <p:nvPicPr>
          <p:cNvPr id="4" name="Picture 3">
            <a:extLst>
              <a:ext uri="{FF2B5EF4-FFF2-40B4-BE49-F238E27FC236}">
                <a16:creationId xmlns:a16="http://schemas.microsoft.com/office/drawing/2014/main" id="{AC947922-B4D4-4038-8731-B06CAE1C788B}"/>
              </a:ext>
            </a:extLst>
          </p:cNvPr>
          <p:cNvPicPr>
            <a:picLocks noChangeAspect="1"/>
          </p:cNvPicPr>
          <p:nvPr/>
        </p:nvPicPr>
        <p:blipFill rotWithShape="1">
          <a:blip r:embed="rId2"/>
          <a:srcRect t="14210"/>
          <a:stretch/>
        </p:blipFill>
        <p:spPr>
          <a:xfrm>
            <a:off x="0" y="1296000"/>
            <a:ext cx="12192000" cy="5574324"/>
          </a:xfrm>
          <a:prstGeom prst="rect">
            <a:avLst/>
          </a:prstGeom>
        </p:spPr>
      </p:pic>
    </p:spTree>
    <p:extLst>
      <p:ext uri="{BB962C8B-B14F-4D97-AF65-F5344CB8AC3E}">
        <p14:creationId xmlns:p14="http://schemas.microsoft.com/office/powerpoint/2010/main" val="112147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B90FD-DC11-495B-AA26-EDA1B8590889}"/>
              </a:ext>
            </a:extLst>
          </p:cNvPr>
          <p:cNvSpPr>
            <a:spLocks noGrp="1"/>
          </p:cNvSpPr>
          <p:nvPr>
            <p:ph type="title"/>
          </p:nvPr>
        </p:nvSpPr>
        <p:spPr/>
        <p:txBody>
          <a:bodyPr/>
          <a:lstStyle/>
          <a:p>
            <a:r>
              <a:rPr lang="nl-NL" dirty="0"/>
              <a:t>Results: The what &amp; educational scenarios</a:t>
            </a:r>
          </a:p>
        </p:txBody>
      </p:sp>
      <p:pic>
        <p:nvPicPr>
          <p:cNvPr id="8" name="Picture 7">
            <a:extLst>
              <a:ext uri="{FF2B5EF4-FFF2-40B4-BE49-F238E27FC236}">
                <a16:creationId xmlns:a16="http://schemas.microsoft.com/office/drawing/2014/main" id="{F30C626D-5B7D-41EA-B1F6-BB1CF03A6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8447"/>
            <a:ext cx="12192000" cy="5568633"/>
          </a:xfrm>
          <a:prstGeom prst="rect">
            <a:avLst/>
          </a:prstGeom>
        </p:spPr>
      </p:pic>
    </p:spTree>
    <p:extLst>
      <p:ext uri="{BB962C8B-B14F-4D97-AF65-F5344CB8AC3E}">
        <p14:creationId xmlns:p14="http://schemas.microsoft.com/office/powerpoint/2010/main" val="392830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What, why and how about knowledge clips</a:t>
            </a:r>
          </a:p>
        </p:txBody>
      </p:sp>
      <p:sp>
        <p:nvSpPr>
          <p:cNvPr id="3" name="Content Placeholder 2"/>
          <p:cNvSpPr>
            <a:spLocks noGrp="1"/>
          </p:cNvSpPr>
          <p:nvPr>
            <p:ph idx="1"/>
          </p:nvPr>
        </p:nvSpPr>
        <p:spPr/>
        <p:txBody>
          <a:bodyPr/>
          <a:lstStyle/>
          <a:p>
            <a:r>
              <a:rPr lang="nl-NL" dirty="0"/>
              <a:t>What</a:t>
            </a:r>
          </a:p>
          <a:p>
            <a:pPr lvl="1"/>
            <a:r>
              <a:rPr lang="nl-NL" sz="3200" dirty="0"/>
              <a:t>video-recording 			- one subject completed</a:t>
            </a:r>
          </a:p>
          <a:p>
            <a:pPr lvl="1"/>
            <a:r>
              <a:rPr lang="nl-NL" sz="3200" dirty="0"/>
              <a:t>max 5 minutes			- self-contained</a:t>
            </a:r>
          </a:p>
          <a:p>
            <a:pPr lvl="1"/>
            <a:r>
              <a:rPr lang="nl-NL" sz="3200" dirty="0"/>
              <a:t>personalised			- online (asynchronous)</a:t>
            </a:r>
          </a:p>
          <a:p>
            <a:pPr lvl="1"/>
            <a:endParaRPr lang="nl-NL" sz="3200" dirty="0"/>
          </a:p>
          <a:p>
            <a:r>
              <a:rPr lang="nl-NL" dirty="0"/>
              <a:t>Why</a:t>
            </a:r>
          </a:p>
          <a:p>
            <a:pPr lvl="1"/>
            <a:r>
              <a:rPr lang="nl-NL" sz="3200" dirty="0"/>
              <a:t>flexible (wwhr)			- preparation (flipped classroom)</a:t>
            </a:r>
          </a:p>
          <a:p>
            <a:pPr lvl="1"/>
            <a:r>
              <a:rPr lang="nl-NL" sz="3200" dirty="0"/>
              <a:t>selfstudy/reference		- remediation/additional material</a:t>
            </a:r>
          </a:p>
          <a:p>
            <a:pPr lvl="1"/>
            <a:r>
              <a:rPr lang="nl-NL" sz="3200" dirty="0"/>
              <a:t>specific learning goals 	- </a:t>
            </a:r>
            <a:r>
              <a:rPr lang="nl-NL" sz="3200" b="1" dirty="0"/>
              <a:t>personalised learning (GEN/ITM)</a:t>
            </a:r>
          </a:p>
        </p:txBody>
      </p:sp>
    </p:spTree>
    <p:extLst>
      <p:ext uri="{BB962C8B-B14F-4D97-AF65-F5344CB8AC3E}">
        <p14:creationId xmlns:p14="http://schemas.microsoft.com/office/powerpoint/2010/main" val="191722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01" y="414260"/>
            <a:ext cx="11102399" cy="756000"/>
          </a:xfrm>
        </p:spPr>
        <p:txBody>
          <a:bodyPr/>
          <a:lstStyle/>
          <a:p>
            <a:r>
              <a:rPr lang="nl-NL" dirty="0"/>
              <a:t>What, why and how about knowledge clips</a:t>
            </a:r>
          </a:p>
        </p:txBody>
      </p:sp>
      <p:sp>
        <p:nvSpPr>
          <p:cNvPr id="3" name="Content Placeholder 2"/>
          <p:cNvSpPr>
            <a:spLocks noGrp="1"/>
          </p:cNvSpPr>
          <p:nvPr>
            <p:ph idx="1"/>
          </p:nvPr>
        </p:nvSpPr>
        <p:spPr>
          <a:xfrm>
            <a:off x="307722" y="1415269"/>
            <a:ext cx="11102399" cy="4445149"/>
          </a:xfrm>
        </p:spPr>
        <p:txBody>
          <a:bodyPr/>
          <a:lstStyle/>
          <a:p>
            <a:pPr marL="0" indent="0">
              <a:buNone/>
            </a:pPr>
            <a:r>
              <a:rPr lang="nl-NL" sz="4000" dirty="0"/>
              <a:t>Scenario (video and educational use)</a:t>
            </a:r>
          </a:p>
          <a:p>
            <a:pPr lvl="1"/>
            <a:r>
              <a:rPr lang="nl-NL" sz="3200" dirty="0">
                <a:sym typeface="Wingdings" panose="05000000000000000000" pitchFamily="2" charset="2"/>
              </a:rPr>
              <a:t>Introduction video</a:t>
            </a:r>
          </a:p>
        </p:txBody>
      </p:sp>
      <p:pic>
        <p:nvPicPr>
          <p:cNvPr id="1026" name="Picture 2" descr="Image result for voorstellen">
            <a:extLst>
              <a:ext uri="{FF2B5EF4-FFF2-40B4-BE49-F238E27FC236}">
                <a16:creationId xmlns:a16="http://schemas.microsoft.com/office/drawing/2014/main" id="{4420B782-7850-4BD9-8454-9F18F81A1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49" y="2114989"/>
            <a:ext cx="5760000" cy="358985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15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01" y="414260"/>
            <a:ext cx="11102399" cy="756000"/>
          </a:xfrm>
        </p:spPr>
        <p:txBody>
          <a:bodyPr/>
          <a:lstStyle/>
          <a:p>
            <a:r>
              <a:rPr lang="nl-NL" dirty="0"/>
              <a:t>What, why and how about knowledge clips</a:t>
            </a:r>
          </a:p>
        </p:txBody>
      </p:sp>
      <p:sp>
        <p:nvSpPr>
          <p:cNvPr id="3" name="Content Placeholder 2"/>
          <p:cNvSpPr>
            <a:spLocks noGrp="1"/>
          </p:cNvSpPr>
          <p:nvPr>
            <p:ph idx="1"/>
          </p:nvPr>
        </p:nvSpPr>
        <p:spPr>
          <a:xfrm>
            <a:off x="307722" y="1415269"/>
            <a:ext cx="11102399" cy="4445149"/>
          </a:xfrm>
        </p:spPr>
        <p:txBody>
          <a:bodyPr/>
          <a:lstStyle/>
          <a:p>
            <a:pPr marL="0" indent="0">
              <a:buNone/>
            </a:pPr>
            <a:r>
              <a:rPr lang="nl-NL" sz="4000" dirty="0"/>
              <a:t>Scenario (video and educational use)</a:t>
            </a:r>
          </a:p>
          <a:p>
            <a:pPr lvl="1"/>
            <a:r>
              <a:rPr lang="nl-NL" sz="3200" dirty="0">
                <a:sym typeface="Wingdings" panose="05000000000000000000" pitchFamily="2" charset="2"/>
              </a:rPr>
              <a:t>Introduction video</a:t>
            </a:r>
          </a:p>
          <a:p>
            <a:pPr lvl="1"/>
            <a:r>
              <a:rPr lang="nl-NL" sz="3200" dirty="0">
                <a:sym typeface="Wingdings" panose="05000000000000000000" pitchFamily="2" charset="2"/>
              </a:rPr>
              <a:t>Skills clip</a:t>
            </a:r>
          </a:p>
        </p:txBody>
      </p:sp>
      <p:pic>
        <p:nvPicPr>
          <p:cNvPr id="4" name="Picture 2" descr="Image result for voorstellen">
            <a:extLst>
              <a:ext uri="{FF2B5EF4-FFF2-40B4-BE49-F238E27FC236}">
                <a16:creationId xmlns:a16="http://schemas.microsoft.com/office/drawing/2014/main" id="{1FA36600-C7FA-499D-BBEF-B805D5398D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4868" y="2081559"/>
            <a:ext cx="687532" cy="42849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Image result for verband aanleggen">
            <a:extLst>
              <a:ext uri="{FF2B5EF4-FFF2-40B4-BE49-F238E27FC236}">
                <a16:creationId xmlns:a16="http://schemas.microsoft.com/office/drawing/2014/main" id="{D3601B55-DAFB-4230-A88C-970B92BDD3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44" y="2097964"/>
            <a:ext cx="5760000" cy="323328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974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01" y="414260"/>
            <a:ext cx="11102399" cy="756000"/>
          </a:xfrm>
        </p:spPr>
        <p:txBody>
          <a:bodyPr/>
          <a:lstStyle/>
          <a:p>
            <a:r>
              <a:rPr lang="nl-NL" dirty="0"/>
              <a:t>What, why and how about knowledge clips</a:t>
            </a:r>
          </a:p>
        </p:txBody>
      </p:sp>
      <p:sp>
        <p:nvSpPr>
          <p:cNvPr id="3" name="Content Placeholder 2"/>
          <p:cNvSpPr>
            <a:spLocks noGrp="1"/>
          </p:cNvSpPr>
          <p:nvPr>
            <p:ph idx="1"/>
          </p:nvPr>
        </p:nvSpPr>
        <p:spPr>
          <a:xfrm>
            <a:off x="307722" y="1415269"/>
            <a:ext cx="11102399" cy="4445149"/>
          </a:xfrm>
        </p:spPr>
        <p:txBody>
          <a:bodyPr/>
          <a:lstStyle/>
          <a:p>
            <a:pPr marL="0" indent="0">
              <a:buNone/>
            </a:pPr>
            <a:r>
              <a:rPr lang="nl-NL" sz="4000" dirty="0"/>
              <a:t>Scenario (video and educational use)</a:t>
            </a:r>
          </a:p>
          <a:p>
            <a:pPr lvl="1"/>
            <a:r>
              <a:rPr lang="nl-NL" sz="3200" dirty="0">
                <a:sym typeface="Wingdings" panose="05000000000000000000" pitchFamily="2" charset="2"/>
              </a:rPr>
              <a:t>Introduction video</a:t>
            </a:r>
          </a:p>
          <a:p>
            <a:pPr lvl="1"/>
            <a:r>
              <a:rPr lang="nl-NL" sz="3200" dirty="0">
                <a:sym typeface="Wingdings" panose="05000000000000000000" pitchFamily="2" charset="2"/>
              </a:rPr>
              <a:t>Skills clip</a:t>
            </a:r>
          </a:p>
          <a:p>
            <a:pPr lvl="1"/>
            <a:r>
              <a:rPr lang="nl-NL" sz="3200" dirty="0">
                <a:sym typeface="Wingdings" panose="05000000000000000000" pitchFamily="2" charset="2"/>
              </a:rPr>
              <a:t>Knowledge clip</a:t>
            </a:r>
          </a:p>
        </p:txBody>
      </p:sp>
      <p:pic>
        <p:nvPicPr>
          <p:cNvPr id="5" name="Picture 2" descr="Image result for verband aanleggen">
            <a:extLst>
              <a:ext uri="{FF2B5EF4-FFF2-40B4-BE49-F238E27FC236}">
                <a16:creationId xmlns:a16="http://schemas.microsoft.com/office/drawing/2014/main" id="{DBA631DE-D839-42F6-8478-27299CC98E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4800" y="2596250"/>
            <a:ext cx="687600" cy="38597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Image result for voorstellen">
            <a:extLst>
              <a:ext uri="{FF2B5EF4-FFF2-40B4-BE49-F238E27FC236}">
                <a16:creationId xmlns:a16="http://schemas.microsoft.com/office/drawing/2014/main" id="{E224E711-2503-4F25-B7ED-8C7CB8A790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4868" y="2081559"/>
            <a:ext cx="687532" cy="42849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2" descr="Image result for mindmap anatomie">
            <a:extLst>
              <a:ext uri="{FF2B5EF4-FFF2-40B4-BE49-F238E27FC236}">
                <a16:creationId xmlns:a16="http://schemas.microsoft.com/office/drawing/2014/main" id="{B286E17B-3237-44AB-87BF-04AB35E15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43" y="2097964"/>
            <a:ext cx="5760000" cy="32112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178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01" y="414260"/>
            <a:ext cx="11102399" cy="756000"/>
          </a:xfrm>
        </p:spPr>
        <p:txBody>
          <a:bodyPr/>
          <a:lstStyle/>
          <a:p>
            <a:r>
              <a:rPr lang="nl-NL" dirty="0"/>
              <a:t>What, why and how about knowledge clips</a:t>
            </a:r>
          </a:p>
        </p:txBody>
      </p:sp>
      <p:sp>
        <p:nvSpPr>
          <p:cNvPr id="3" name="Content Placeholder 2"/>
          <p:cNvSpPr>
            <a:spLocks noGrp="1"/>
          </p:cNvSpPr>
          <p:nvPr>
            <p:ph idx="1"/>
          </p:nvPr>
        </p:nvSpPr>
        <p:spPr>
          <a:xfrm>
            <a:off x="307722" y="1415269"/>
            <a:ext cx="11102399" cy="4445149"/>
          </a:xfrm>
        </p:spPr>
        <p:txBody>
          <a:bodyPr/>
          <a:lstStyle/>
          <a:p>
            <a:pPr marL="0" indent="0">
              <a:buNone/>
            </a:pPr>
            <a:r>
              <a:rPr lang="nl-NL" sz="4000" dirty="0"/>
              <a:t>Scenario (video and educational use)</a:t>
            </a:r>
          </a:p>
          <a:p>
            <a:pPr lvl="1"/>
            <a:r>
              <a:rPr lang="nl-NL" sz="3200" dirty="0">
                <a:sym typeface="Wingdings" panose="05000000000000000000" pitchFamily="2" charset="2"/>
              </a:rPr>
              <a:t>Introduction video</a:t>
            </a:r>
          </a:p>
          <a:p>
            <a:pPr lvl="1"/>
            <a:r>
              <a:rPr lang="nl-NL" sz="3200" dirty="0">
                <a:sym typeface="Wingdings" panose="05000000000000000000" pitchFamily="2" charset="2"/>
              </a:rPr>
              <a:t>Skills clip</a:t>
            </a:r>
          </a:p>
          <a:p>
            <a:pPr lvl="1"/>
            <a:r>
              <a:rPr lang="nl-NL" sz="3200" dirty="0">
                <a:sym typeface="Wingdings" panose="05000000000000000000" pitchFamily="2" charset="2"/>
              </a:rPr>
              <a:t>Knowledge clip </a:t>
            </a:r>
            <a:r>
              <a:rPr lang="nl-NL" sz="3200" dirty="0"/>
              <a:t>	</a:t>
            </a:r>
          </a:p>
          <a:p>
            <a:pPr lvl="1"/>
            <a:r>
              <a:rPr lang="nl-NL" sz="3200" dirty="0"/>
              <a:t>Feedback clip</a:t>
            </a:r>
            <a:endParaRPr lang="nl-NL" sz="3200" dirty="0">
              <a:sym typeface="Wingdings" panose="05000000000000000000" pitchFamily="2" charset="2"/>
            </a:endParaRPr>
          </a:p>
        </p:txBody>
      </p:sp>
      <p:pic>
        <p:nvPicPr>
          <p:cNvPr id="4" name="Picture 3">
            <a:extLst>
              <a:ext uri="{FF2B5EF4-FFF2-40B4-BE49-F238E27FC236}">
                <a16:creationId xmlns:a16="http://schemas.microsoft.com/office/drawing/2014/main" id="{670843AB-EBDC-4FB7-A4D9-0D0D1857E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443" y="2097964"/>
            <a:ext cx="5760000" cy="3517936"/>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2" descr="Image result for mindmap anatomie">
            <a:extLst>
              <a:ext uri="{FF2B5EF4-FFF2-40B4-BE49-F238E27FC236}">
                <a16:creationId xmlns:a16="http://schemas.microsoft.com/office/drawing/2014/main" id="{04021BEE-9223-492E-9865-DAB0FABD2F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4800" y="3068417"/>
            <a:ext cx="687600" cy="38333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Image result for verband aanleggen">
            <a:extLst>
              <a:ext uri="{FF2B5EF4-FFF2-40B4-BE49-F238E27FC236}">
                <a16:creationId xmlns:a16="http://schemas.microsoft.com/office/drawing/2014/main" id="{F1F6DFAD-DB7D-460B-AD65-BDCD177F48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4800" y="2596250"/>
            <a:ext cx="687600" cy="38597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Image result for voorstellen">
            <a:extLst>
              <a:ext uri="{FF2B5EF4-FFF2-40B4-BE49-F238E27FC236}">
                <a16:creationId xmlns:a16="http://schemas.microsoft.com/office/drawing/2014/main" id="{47A00611-0CB4-4299-AC71-3B5E1E9882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94868" y="2081559"/>
            <a:ext cx="687532" cy="42849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432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01" y="414260"/>
            <a:ext cx="11102399" cy="756000"/>
          </a:xfrm>
        </p:spPr>
        <p:txBody>
          <a:bodyPr>
            <a:normAutofit fontScale="90000"/>
          </a:bodyPr>
          <a:lstStyle/>
          <a:p>
            <a:r>
              <a:rPr lang="nl-NL" dirty="0"/>
              <a:t>What, why and how about knowledge clips</a:t>
            </a:r>
            <a:br>
              <a:rPr lang="nl-NL" dirty="0"/>
            </a:br>
            <a:endParaRPr lang="nl-NL" dirty="0"/>
          </a:p>
        </p:txBody>
      </p:sp>
      <p:sp>
        <p:nvSpPr>
          <p:cNvPr id="3" name="Content Placeholder 2"/>
          <p:cNvSpPr>
            <a:spLocks noGrp="1"/>
          </p:cNvSpPr>
          <p:nvPr>
            <p:ph idx="1"/>
          </p:nvPr>
        </p:nvSpPr>
        <p:spPr>
          <a:xfrm>
            <a:off x="307722" y="1415269"/>
            <a:ext cx="11102399" cy="4445149"/>
          </a:xfrm>
        </p:spPr>
        <p:txBody>
          <a:bodyPr/>
          <a:lstStyle/>
          <a:p>
            <a:pPr marL="0" indent="0">
              <a:buNone/>
            </a:pPr>
            <a:r>
              <a:rPr lang="nl-NL" sz="4000" dirty="0"/>
              <a:t>Scenario (video and educational use)</a:t>
            </a:r>
          </a:p>
          <a:p>
            <a:pPr lvl="1"/>
            <a:r>
              <a:rPr lang="nl-NL" sz="3200" dirty="0">
                <a:sym typeface="Wingdings" panose="05000000000000000000" pitchFamily="2" charset="2"/>
              </a:rPr>
              <a:t>Introduction video</a:t>
            </a:r>
          </a:p>
          <a:p>
            <a:pPr lvl="1"/>
            <a:r>
              <a:rPr lang="nl-NL" sz="3200" dirty="0">
                <a:sym typeface="Wingdings" panose="05000000000000000000" pitchFamily="2" charset="2"/>
              </a:rPr>
              <a:t>Skills clip</a:t>
            </a:r>
          </a:p>
          <a:p>
            <a:pPr lvl="1"/>
            <a:r>
              <a:rPr lang="nl-NL" sz="3200" dirty="0">
                <a:sym typeface="Wingdings" panose="05000000000000000000" pitchFamily="2" charset="2"/>
              </a:rPr>
              <a:t>Knowledge clip </a:t>
            </a:r>
            <a:r>
              <a:rPr lang="nl-NL" sz="3200" dirty="0"/>
              <a:t>	</a:t>
            </a:r>
          </a:p>
          <a:p>
            <a:pPr lvl="1"/>
            <a:r>
              <a:rPr lang="nl-NL" sz="3200" dirty="0"/>
              <a:t>Feedback clip</a:t>
            </a:r>
            <a:endParaRPr lang="nl-NL" sz="3200" dirty="0">
              <a:sym typeface="Wingdings" panose="05000000000000000000" pitchFamily="2" charset="2"/>
            </a:endParaRPr>
          </a:p>
          <a:p>
            <a:pPr lvl="1"/>
            <a:r>
              <a:rPr lang="nl-NL" sz="3200" dirty="0">
                <a:sym typeface="Wingdings" panose="05000000000000000000" pitchFamily="2" charset="2"/>
              </a:rPr>
              <a:t>Rolmodelling video</a:t>
            </a:r>
          </a:p>
        </p:txBody>
      </p:sp>
      <p:pic>
        <p:nvPicPr>
          <p:cNvPr id="4" name="Picture 4" descr="Image result for dokter gesprek">
            <a:extLst>
              <a:ext uri="{FF2B5EF4-FFF2-40B4-BE49-F238E27FC236}">
                <a16:creationId xmlns:a16="http://schemas.microsoft.com/office/drawing/2014/main" id="{EF11E9A4-48B2-41F2-8753-338595A3E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43" y="2097964"/>
            <a:ext cx="5760000" cy="384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Image result for mindmap anatomie">
            <a:extLst>
              <a:ext uri="{FF2B5EF4-FFF2-40B4-BE49-F238E27FC236}">
                <a16:creationId xmlns:a16="http://schemas.microsoft.com/office/drawing/2014/main" id="{22C9A8A1-111A-4ABD-B170-0A254797F1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4800" y="3068417"/>
            <a:ext cx="687600" cy="38333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Image result for verband aanleggen">
            <a:extLst>
              <a:ext uri="{FF2B5EF4-FFF2-40B4-BE49-F238E27FC236}">
                <a16:creationId xmlns:a16="http://schemas.microsoft.com/office/drawing/2014/main" id="{8F566F3D-7461-456A-99EE-4CA29DDF71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4800" y="2596250"/>
            <a:ext cx="687600" cy="38597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Image result for voorstellen">
            <a:extLst>
              <a:ext uri="{FF2B5EF4-FFF2-40B4-BE49-F238E27FC236}">
                <a16:creationId xmlns:a16="http://schemas.microsoft.com/office/drawing/2014/main" id="{52FFFABD-6286-4883-A55F-CAB327FC3E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94868" y="2081559"/>
            <a:ext cx="687532" cy="42849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F7D2AC0-877F-4505-A985-380ABFF868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94800" y="3546589"/>
            <a:ext cx="687600" cy="41995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26387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01" y="414260"/>
            <a:ext cx="11102399" cy="756000"/>
          </a:xfrm>
        </p:spPr>
        <p:txBody>
          <a:bodyPr/>
          <a:lstStyle/>
          <a:p>
            <a:r>
              <a:rPr lang="nl-NL" dirty="0"/>
              <a:t>What, why and how about knowledge clips</a:t>
            </a:r>
          </a:p>
        </p:txBody>
      </p:sp>
      <p:sp>
        <p:nvSpPr>
          <p:cNvPr id="3" name="Content Placeholder 2"/>
          <p:cNvSpPr>
            <a:spLocks noGrp="1"/>
          </p:cNvSpPr>
          <p:nvPr>
            <p:ph idx="1"/>
          </p:nvPr>
        </p:nvSpPr>
        <p:spPr>
          <a:xfrm>
            <a:off x="307722" y="1415269"/>
            <a:ext cx="11102399" cy="4445149"/>
          </a:xfrm>
        </p:spPr>
        <p:txBody>
          <a:bodyPr/>
          <a:lstStyle/>
          <a:p>
            <a:pPr marL="0" indent="0">
              <a:buNone/>
            </a:pPr>
            <a:r>
              <a:rPr lang="nl-NL" sz="4000" dirty="0"/>
              <a:t>Scenario (video and educational use)</a:t>
            </a:r>
          </a:p>
          <a:p>
            <a:pPr lvl="1"/>
            <a:r>
              <a:rPr lang="nl-NL" sz="3200" dirty="0">
                <a:sym typeface="Wingdings" panose="05000000000000000000" pitchFamily="2" charset="2"/>
              </a:rPr>
              <a:t>Introduction video</a:t>
            </a:r>
          </a:p>
          <a:p>
            <a:pPr lvl="1"/>
            <a:r>
              <a:rPr lang="nl-NL" sz="3200" dirty="0">
                <a:sym typeface="Wingdings" panose="05000000000000000000" pitchFamily="2" charset="2"/>
              </a:rPr>
              <a:t>Skills clip</a:t>
            </a:r>
          </a:p>
          <a:p>
            <a:pPr lvl="1"/>
            <a:r>
              <a:rPr lang="nl-NL" sz="3200" dirty="0">
                <a:sym typeface="Wingdings" panose="05000000000000000000" pitchFamily="2" charset="2"/>
              </a:rPr>
              <a:t>Knowledge clip </a:t>
            </a:r>
            <a:r>
              <a:rPr lang="nl-NL" sz="3200" dirty="0"/>
              <a:t>	</a:t>
            </a:r>
          </a:p>
          <a:p>
            <a:pPr lvl="1"/>
            <a:r>
              <a:rPr lang="nl-NL" sz="3200" dirty="0"/>
              <a:t>Feedback clip</a:t>
            </a:r>
            <a:endParaRPr lang="nl-NL" sz="3200" dirty="0">
              <a:sym typeface="Wingdings" panose="05000000000000000000" pitchFamily="2" charset="2"/>
            </a:endParaRPr>
          </a:p>
          <a:p>
            <a:pPr lvl="1"/>
            <a:r>
              <a:rPr lang="nl-NL" sz="3200" dirty="0">
                <a:sym typeface="Wingdings" panose="05000000000000000000" pitchFamily="2" charset="2"/>
              </a:rPr>
              <a:t>Rolmodelling video</a:t>
            </a:r>
          </a:p>
          <a:p>
            <a:pPr lvl="1"/>
            <a:r>
              <a:rPr lang="nl-NL" sz="3200" dirty="0">
                <a:sym typeface="Wingdings" panose="05000000000000000000" pitchFamily="2" charset="2"/>
              </a:rPr>
              <a:t>Interview the expert</a:t>
            </a:r>
          </a:p>
        </p:txBody>
      </p:sp>
      <p:pic>
        <p:nvPicPr>
          <p:cNvPr id="4" name="Picture 2" descr="Related image">
            <a:extLst>
              <a:ext uri="{FF2B5EF4-FFF2-40B4-BE49-F238E27FC236}">
                <a16:creationId xmlns:a16="http://schemas.microsoft.com/office/drawing/2014/main" id="{A4129317-FE50-4301-9CCC-D37D9E4CD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443" y="2098253"/>
            <a:ext cx="5760000" cy="285619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Image result for mindmap anatomie">
            <a:extLst>
              <a:ext uri="{FF2B5EF4-FFF2-40B4-BE49-F238E27FC236}">
                <a16:creationId xmlns:a16="http://schemas.microsoft.com/office/drawing/2014/main" id="{B161617A-E2A7-45CA-A627-BB7D7A0B1E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4800" y="3068417"/>
            <a:ext cx="687600" cy="38333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Image result for verband aanleggen">
            <a:extLst>
              <a:ext uri="{FF2B5EF4-FFF2-40B4-BE49-F238E27FC236}">
                <a16:creationId xmlns:a16="http://schemas.microsoft.com/office/drawing/2014/main" id="{EF0B66CA-2A6A-4978-A647-E6CDBEAB07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4800" y="2596250"/>
            <a:ext cx="687600" cy="38597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Image result for voorstellen">
            <a:extLst>
              <a:ext uri="{FF2B5EF4-FFF2-40B4-BE49-F238E27FC236}">
                <a16:creationId xmlns:a16="http://schemas.microsoft.com/office/drawing/2014/main" id="{F830F031-FBD4-44FB-AC01-88D26AF102D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94868" y="2081559"/>
            <a:ext cx="687532" cy="42849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1A1DF40-96F3-4247-AD19-595C020599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94800" y="3546589"/>
            <a:ext cx="687600" cy="419954"/>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4" descr="Image result for dokter gesprek">
            <a:extLst>
              <a:ext uri="{FF2B5EF4-FFF2-40B4-BE49-F238E27FC236}">
                <a16:creationId xmlns:a16="http://schemas.microsoft.com/office/drawing/2014/main" id="{8C7C3162-D674-4B9C-BF95-7B567DF5B26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94800" y="4061378"/>
            <a:ext cx="687600" cy="4584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629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01" y="414260"/>
            <a:ext cx="11102399" cy="756000"/>
          </a:xfrm>
        </p:spPr>
        <p:txBody>
          <a:bodyPr/>
          <a:lstStyle/>
          <a:p>
            <a:r>
              <a:rPr lang="nl-NL" dirty="0"/>
              <a:t>What, why and how about knowledge clips</a:t>
            </a:r>
          </a:p>
        </p:txBody>
      </p:sp>
      <p:sp>
        <p:nvSpPr>
          <p:cNvPr id="3" name="Content Placeholder 2"/>
          <p:cNvSpPr>
            <a:spLocks noGrp="1"/>
          </p:cNvSpPr>
          <p:nvPr>
            <p:ph idx="1"/>
          </p:nvPr>
        </p:nvSpPr>
        <p:spPr>
          <a:xfrm>
            <a:off x="307722" y="1415269"/>
            <a:ext cx="11102399" cy="4445149"/>
          </a:xfrm>
        </p:spPr>
        <p:txBody>
          <a:bodyPr/>
          <a:lstStyle/>
          <a:p>
            <a:pPr marL="0" indent="0">
              <a:buNone/>
            </a:pPr>
            <a:r>
              <a:rPr lang="nl-NL" sz="4000" dirty="0"/>
              <a:t>Scenario (video and educational use)</a:t>
            </a:r>
          </a:p>
          <a:p>
            <a:pPr lvl="1"/>
            <a:r>
              <a:rPr lang="nl-NL" sz="3200" dirty="0">
                <a:sym typeface="Wingdings" panose="05000000000000000000" pitchFamily="2" charset="2"/>
              </a:rPr>
              <a:t>Introduction video</a:t>
            </a:r>
          </a:p>
          <a:p>
            <a:pPr lvl="1"/>
            <a:r>
              <a:rPr lang="nl-NL" sz="3200" dirty="0">
                <a:sym typeface="Wingdings" panose="05000000000000000000" pitchFamily="2" charset="2"/>
              </a:rPr>
              <a:t>Skills clip</a:t>
            </a:r>
          </a:p>
          <a:p>
            <a:pPr lvl="1"/>
            <a:r>
              <a:rPr lang="nl-NL" sz="3200" dirty="0">
                <a:sym typeface="Wingdings" panose="05000000000000000000" pitchFamily="2" charset="2"/>
              </a:rPr>
              <a:t>Knowledge clip </a:t>
            </a:r>
            <a:r>
              <a:rPr lang="nl-NL" sz="3200" dirty="0"/>
              <a:t>	</a:t>
            </a:r>
          </a:p>
          <a:p>
            <a:pPr lvl="1"/>
            <a:r>
              <a:rPr lang="nl-NL" sz="3200" dirty="0"/>
              <a:t>Feedback clip</a:t>
            </a:r>
            <a:endParaRPr lang="nl-NL" sz="3200" dirty="0">
              <a:sym typeface="Wingdings" panose="05000000000000000000" pitchFamily="2" charset="2"/>
            </a:endParaRPr>
          </a:p>
          <a:p>
            <a:pPr lvl="1"/>
            <a:r>
              <a:rPr lang="nl-NL" sz="3200" dirty="0">
                <a:sym typeface="Wingdings" panose="05000000000000000000" pitchFamily="2" charset="2"/>
              </a:rPr>
              <a:t>Rolmodelling video</a:t>
            </a:r>
          </a:p>
          <a:p>
            <a:pPr lvl="1"/>
            <a:r>
              <a:rPr lang="nl-NL" sz="3200" dirty="0">
                <a:sym typeface="Wingdings" panose="05000000000000000000" pitchFamily="2" charset="2"/>
              </a:rPr>
              <a:t>Interview the expert</a:t>
            </a:r>
          </a:p>
          <a:p>
            <a:pPr lvl="1"/>
            <a:r>
              <a:rPr lang="nl-NL" sz="3200" dirty="0">
                <a:sym typeface="Wingdings" panose="05000000000000000000" pitchFamily="2" charset="2"/>
              </a:rPr>
              <a:t>Surroundings video</a:t>
            </a:r>
          </a:p>
        </p:txBody>
      </p:sp>
      <p:pic>
        <p:nvPicPr>
          <p:cNvPr id="4" name="Picture 2" descr="Image result for mindmap anatomie">
            <a:extLst>
              <a:ext uri="{FF2B5EF4-FFF2-40B4-BE49-F238E27FC236}">
                <a16:creationId xmlns:a16="http://schemas.microsoft.com/office/drawing/2014/main" id="{098E2FF9-A1E0-4B2F-BD8F-5421BB0FB7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4800" y="3068417"/>
            <a:ext cx="687600" cy="38333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Image result for verband aanleggen">
            <a:extLst>
              <a:ext uri="{FF2B5EF4-FFF2-40B4-BE49-F238E27FC236}">
                <a16:creationId xmlns:a16="http://schemas.microsoft.com/office/drawing/2014/main" id="{CB4CBB65-4911-4121-BCED-745442D487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4800" y="2596250"/>
            <a:ext cx="687600" cy="38597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Image result for voorstellen">
            <a:extLst>
              <a:ext uri="{FF2B5EF4-FFF2-40B4-BE49-F238E27FC236}">
                <a16:creationId xmlns:a16="http://schemas.microsoft.com/office/drawing/2014/main" id="{1D056218-DF63-4BD7-9BAC-F853D1079F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4868" y="2081559"/>
            <a:ext cx="687532" cy="42849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7E2705E-27C5-46E8-B5DF-1A4A7CD32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4800" y="3546589"/>
            <a:ext cx="687600" cy="419954"/>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4" descr="Image result for dokter gesprek">
            <a:extLst>
              <a:ext uri="{FF2B5EF4-FFF2-40B4-BE49-F238E27FC236}">
                <a16:creationId xmlns:a16="http://schemas.microsoft.com/office/drawing/2014/main" id="{CB7A96B8-0FFE-448E-B1AA-90CB9D1B3A6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94800" y="4061378"/>
            <a:ext cx="687600" cy="4584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Related image">
            <a:extLst>
              <a:ext uri="{FF2B5EF4-FFF2-40B4-BE49-F238E27FC236}">
                <a16:creationId xmlns:a16="http://schemas.microsoft.com/office/drawing/2014/main" id="{EB717A8E-2F12-44AF-8590-3EF2C0A6F5B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94800" y="4670033"/>
            <a:ext cx="687600" cy="34095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2" descr="Image result for kerncentrale controlekamer">
            <a:extLst>
              <a:ext uri="{FF2B5EF4-FFF2-40B4-BE49-F238E27FC236}">
                <a16:creationId xmlns:a16="http://schemas.microsoft.com/office/drawing/2014/main" id="{8E7EEA23-165F-45D1-BCC0-C592796CBB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43443" y="2081559"/>
            <a:ext cx="5760000" cy="324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33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56295-C079-4C1F-861D-D080421AD9B5}"/>
              </a:ext>
            </a:extLst>
          </p:cNvPr>
          <p:cNvSpPr>
            <a:spLocks noGrp="1"/>
          </p:cNvSpPr>
          <p:nvPr>
            <p:ph type="ctrTitle"/>
          </p:nvPr>
        </p:nvSpPr>
        <p:spPr/>
        <p:txBody>
          <a:bodyPr/>
          <a:lstStyle/>
          <a:p>
            <a:endParaRPr lang="nl-NL"/>
          </a:p>
        </p:txBody>
      </p:sp>
      <p:sp>
        <p:nvSpPr>
          <p:cNvPr id="3" name="Subtitle 2">
            <a:extLst>
              <a:ext uri="{FF2B5EF4-FFF2-40B4-BE49-F238E27FC236}">
                <a16:creationId xmlns:a16="http://schemas.microsoft.com/office/drawing/2014/main" id="{40836E0B-8CDB-4BB3-9E12-6B0ADA0E689B}"/>
              </a:ext>
            </a:extLst>
          </p:cNvPr>
          <p:cNvSpPr>
            <a:spLocks noGrp="1"/>
          </p:cNvSpPr>
          <p:nvPr>
            <p:ph type="subTitle" idx="1"/>
          </p:nvPr>
        </p:nvSpPr>
        <p:spPr/>
        <p:txBody>
          <a:bodyPr/>
          <a:lstStyle/>
          <a:p>
            <a:endParaRPr lang="nl-NL"/>
          </a:p>
        </p:txBody>
      </p:sp>
      <p:pic>
        <p:nvPicPr>
          <p:cNvPr id="4" name="Picture 3">
            <a:extLst>
              <a:ext uri="{FF2B5EF4-FFF2-40B4-BE49-F238E27FC236}">
                <a16:creationId xmlns:a16="http://schemas.microsoft.com/office/drawing/2014/main" id="{771DA83F-C8E0-41E1-B7AD-CFE023BEB9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1" cy="6826763"/>
          </a:xfrm>
          <a:prstGeom prst="rect">
            <a:avLst/>
          </a:prstGeom>
        </p:spPr>
      </p:pic>
    </p:spTree>
    <p:extLst>
      <p:ext uri="{BB962C8B-B14F-4D97-AF65-F5344CB8AC3E}">
        <p14:creationId xmlns:p14="http://schemas.microsoft.com/office/powerpoint/2010/main" val="259543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01" y="414260"/>
            <a:ext cx="11102399" cy="756000"/>
          </a:xfrm>
        </p:spPr>
        <p:txBody>
          <a:bodyPr/>
          <a:lstStyle/>
          <a:p>
            <a:r>
              <a:rPr lang="nl-NL" dirty="0"/>
              <a:t>What, why and how about knowledge clips</a:t>
            </a:r>
          </a:p>
        </p:txBody>
      </p:sp>
      <p:sp>
        <p:nvSpPr>
          <p:cNvPr id="3" name="Content Placeholder 2"/>
          <p:cNvSpPr>
            <a:spLocks noGrp="1"/>
          </p:cNvSpPr>
          <p:nvPr>
            <p:ph idx="1"/>
          </p:nvPr>
        </p:nvSpPr>
        <p:spPr>
          <a:xfrm>
            <a:off x="307722" y="1415269"/>
            <a:ext cx="11102399" cy="4445149"/>
          </a:xfrm>
        </p:spPr>
        <p:txBody>
          <a:bodyPr/>
          <a:lstStyle/>
          <a:p>
            <a:pPr marL="0" indent="0">
              <a:buNone/>
            </a:pPr>
            <a:r>
              <a:rPr lang="nl-NL" sz="4000" dirty="0"/>
              <a:t>Scenario (video and educational use)</a:t>
            </a:r>
          </a:p>
          <a:p>
            <a:pPr lvl="1"/>
            <a:r>
              <a:rPr lang="nl-NL" sz="3200" dirty="0">
                <a:sym typeface="Wingdings" panose="05000000000000000000" pitchFamily="2" charset="2"/>
              </a:rPr>
              <a:t>Introduction video</a:t>
            </a:r>
          </a:p>
          <a:p>
            <a:pPr lvl="1"/>
            <a:r>
              <a:rPr lang="nl-NL" sz="3200" dirty="0">
                <a:sym typeface="Wingdings" panose="05000000000000000000" pitchFamily="2" charset="2"/>
              </a:rPr>
              <a:t>Skills clip</a:t>
            </a:r>
          </a:p>
          <a:p>
            <a:pPr lvl="1"/>
            <a:r>
              <a:rPr lang="nl-NL" sz="3200" dirty="0">
                <a:sym typeface="Wingdings" panose="05000000000000000000" pitchFamily="2" charset="2"/>
              </a:rPr>
              <a:t>Knowledge clip </a:t>
            </a:r>
            <a:r>
              <a:rPr lang="nl-NL" sz="3200" dirty="0"/>
              <a:t>	</a:t>
            </a:r>
          </a:p>
          <a:p>
            <a:pPr lvl="1"/>
            <a:r>
              <a:rPr lang="nl-NL" sz="3200" dirty="0"/>
              <a:t>Feedback clip</a:t>
            </a:r>
            <a:endParaRPr lang="nl-NL" sz="3200" dirty="0">
              <a:sym typeface="Wingdings" panose="05000000000000000000" pitchFamily="2" charset="2"/>
            </a:endParaRPr>
          </a:p>
          <a:p>
            <a:pPr lvl="1"/>
            <a:r>
              <a:rPr lang="nl-NL" sz="3200" dirty="0">
                <a:sym typeface="Wingdings" panose="05000000000000000000" pitchFamily="2" charset="2"/>
              </a:rPr>
              <a:t>Rolmodelling video</a:t>
            </a:r>
          </a:p>
          <a:p>
            <a:pPr lvl="1"/>
            <a:r>
              <a:rPr lang="nl-NL" sz="3200" dirty="0">
                <a:sym typeface="Wingdings" panose="05000000000000000000" pitchFamily="2" charset="2"/>
              </a:rPr>
              <a:t>Interview the expert</a:t>
            </a:r>
          </a:p>
          <a:p>
            <a:pPr lvl="1"/>
            <a:r>
              <a:rPr lang="nl-NL" sz="3200" dirty="0">
                <a:sym typeface="Wingdings" panose="05000000000000000000" pitchFamily="2" charset="2"/>
              </a:rPr>
              <a:t>Surroundings video</a:t>
            </a:r>
          </a:p>
          <a:p>
            <a:pPr lvl="1"/>
            <a:r>
              <a:rPr lang="nl-NL" sz="3200" dirty="0">
                <a:sym typeface="Wingdings" panose="05000000000000000000" pitchFamily="2" charset="2"/>
              </a:rPr>
              <a:t>Assessment clip</a:t>
            </a:r>
            <a:endParaRPr lang="nl-NL" sz="3200" dirty="0"/>
          </a:p>
        </p:txBody>
      </p:sp>
      <p:pic>
        <p:nvPicPr>
          <p:cNvPr id="4" name="Picture 2" descr="Image result for mindmap anatomie">
            <a:extLst>
              <a:ext uri="{FF2B5EF4-FFF2-40B4-BE49-F238E27FC236}">
                <a16:creationId xmlns:a16="http://schemas.microsoft.com/office/drawing/2014/main" id="{098E2FF9-A1E0-4B2F-BD8F-5421BB0FB7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4800" y="3068417"/>
            <a:ext cx="687600" cy="38333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Image result for verband aanleggen">
            <a:extLst>
              <a:ext uri="{FF2B5EF4-FFF2-40B4-BE49-F238E27FC236}">
                <a16:creationId xmlns:a16="http://schemas.microsoft.com/office/drawing/2014/main" id="{CB4CBB65-4911-4121-BCED-745442D487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4800" y="2596250"/>
            <a:ext cx="687600" cy="38597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Image result for voorstellen">
            <a:extLst>
              <a:ext uri="{FF2B5EF4-FFF2-40B4-BE49-F238E27FC236}">
                <a16:creationId xmlns:a16="http://schemas.microsoft.com/office/drawing/2014/main" id="{1D056218-DF63-4BD7-9BAC-F853D1079F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4868" y="2081559"/>
            <a:ext cx="687532" cy="42849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7E2705E-27C5-46E8-B5DF-1A4A7CD32E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94800" y="3546589"/>
            <a:ext cx="687600" cy="419954"/>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4" descr="Image result for dokter gesprek">
            <a:extLst>
              <a:ext uri="{FF2B5EF4-FFF2-40B4-BE49-F238E27FC236}">
                <a16:creationId xmlns:a16="http://schemas.microsoft.com/office/drawing/2014/main" id="{CB7A96B8-0FFE-448E-B1AA-90CB9D1B3A6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94800" y="4061378"/>
            <a:ext cx="687600" cy="4584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Related image">
            <a:extLst>
              <a:ext uri="{FF2B5EF4-FFF2-40B4-BE49-F238E27FC236}">
                <a16:creationId xmlns:a16="http://schemas.microsoft.com/office/drawing/2014/main" id="{EB717A8E-2F12-44AF-8590-3EF2C0A6F5B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94800" y="4670033"/>
            <a:ext cx="687600" cy="340959"/>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2" descr="Image result for kerncentrale controlekamer">
            <a:extLst>
              <a:ext uri="{FF2B5EF4-FFF2-40B4-BE49-F238E27FC236}">
                <a16:creationId xmlns:a16="http://schemas.microsoft.com/office/drawing/2014/main" id="{D6AF37F8-E855-48B3-844A-BA3AA52E7AF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94800" y="5161247"/>
            <a:ext cx="687600" cy="38677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FFA52542-E776-4F22-BEB5-D969AD3157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3443" y="2084755"/>
            <a:ext cx="5760000" cy="418909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85865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What, why and how about knowledge clips</a:t>
            </a:r>
          </a:p>
        </p:txBody>
      </p:sp>
      <p:sp>
        <p:nvSpPr>
          <p:cNvPr id="3" name="Content Placeholder 2"/>
          <p:cNvSpPr>
            <a:spLocks noGrp="1"/>
          </p:cNvSpPr>
          <p:nvPr>
            <p:ph idx="1"/>
          </p:nvPr>
        </p:nvSpPr>
        <p:spPr>
          <a:xfrm>
            <a:off x="480001" y="1296001"/>
            <a:ext cx="11102399" cy="726764"/>
          </a:xfrm>
        </p:spPr>
        <p:txBody>
          <a:bodyPr/>
          <a:lstStyle/>
          <a:p>
            <a:r>
              <a:rPr lang="nl-NL" dirty="0"/>
              <a:t>How (technical formats)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23" y="2175158"/>
            <a:ext cx="5759752" cy="329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8267" y="2089989"/>
            <a:ext cx="6163733" cy="321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546765" y="5380680"/>
            <a:ext cx="5061658" cy="461665"/>
          </a:xfrm>
          <a:prstGeom prst="rect">
            <a:avLst/>
          </a:prstGeom>
          <a:noFill/>
        </p:spPr>
        <p:txBody>
          <a:bodyPr wrap="square" rtlCol="0">
            <a:spAutoFit/>
          </a:bodyPr>
          <a:lstStyle/>
          <a:p>
            <a:pPr defTabSz="609585"/>
            <a:r>
              <a:rPr lang="en-US" sz="2400" dirty="0">
                <a:solidFill>
                  <a:srgbClr val="001C3D"/>
                </a:solidFill>
                <a:hlinkClick r:id="rId5" action="ppaction://hlinksldjump"/>
              </a:rPr>
              <a:t>Explanation of clip formats</a:t>
            </a:r>
            <a:r>
              <a:rPr lang="en-US" sz="2400" dirty="0">
                <a:solidFill>
                  <a:srgbClr val="001C3D"/>
                </a:solidFill>
              </a:rPr>
              <a:t> (3:03 min)</a:t>
            </a:r>
            <a:endParaRPr lang="nl-NL" sz="2400" dirty="0">
              <a:solidFill>
                <a:srgbClr val="001C3D"/>
              </a:solidFill>
            </a:endParaRPr>
          </a:p>
        </p:txBody>
      </p:sp>
    </p:spTree>
    <p:extLst>
      <p:ext uri="{BB962C8B-B14F-4D97-AF65-F5344CB8AC3E}">
        <p14:creationId xmlns:p14="http://schemas.microsoft.com/office/powerpoint/2010/main" val="2117268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8DBDC-35D3-44D3-A68B-5D21FDB932FF}"/>
              </a:ext>
            </a:extLst>
          </p:cNvPr>
          <p:cNvSpPr>
            <a:spLocks noGrp="1"/>
          </p:cNvSpPr>
          <p:nvPr>
            <p:ph type="title"/>
          </p:nvPr>
        </p:nvSpPr>
        <p:spPr/>
        <p:txBody>
          <a:bodyPr/>
          <a:lstStyle/>
          <a:p>
            <a:r>
              <a:rPr lang="nl-NL" dirty="0"/>
              <a:t>Exercise</a:t>
            </a:r>
          </a:p>
        </p:txBody>
      </p:sp>
      <p:sp>
        <p:nvSpPr>
          <p:cNvPr id="3" name="Content Placeholder 2">
            <a:extLst>
              <a:ext uri="{FF2B5EF4-FFF2-40B4-BE49-F238E27FC236}">
                <a16:creationId xmlns:a16="http://schemas.microsoft.com/office/drawing/2014/main" id="{BE139D42-C00D-482D-98B5-4E4893A9CC35}"/>
              </a:ext>
            </a:extLst>
          </p:cNvPr>
          <p:cNvSpPr>
            <a:spLocks noGrp="1"/>
          </p:cNvSpPr>
          <p:nvPr>
            <p:ph idx="1"/>
          </p:nvPr>
        </p:nvSpPr>
        <p:spPr/>
        <p:txBody>
          <a:bodyPr/>
          <a:lstStyle/>
          <a:p>
            <a:r>
              <a:rPr lang="nl-NL" dirty="0"/>
              <a:t>Select in 2 minutes</a:t>
            </a:r>
          </a:p>
          <a:p>
            <a:pPr lvl="1"/>
            <a:r>
              <a:rPr lang="nl-NL" sz="3600" dirty="0"/>
              <a:t>The 3 or 4 most valuable formats for your education</a:t>
            </a:r>
          </a:p>
          <a:p>
            <a:endParaRPr lang="nl-NL" sz="4400" dirty="0"/>
          </a:p>
          <a:p>
            <a:r>
              <a:rPr lang="nl-NL" sz="4400" dirty="0"/>
              <a:t>Go to </a:t>
            </a:r>
            <a:r>
              <a:rPr lang="nl-NL" sz="4400" dirty="0">
                <a:hlinkClick r:id="rId3"/>
              </a:rPr>
              <a:t>https://www.wooclap.com/FHMLCLIPS/</a:t>
            </a:r>
            <a:r>
              <a:rPr lang="nl-NL" sz="4400" dirty="0"/>
              <a:t> </a:t>
            </a:r>
          </a:p>
          <a:p>
            <a:pPr marL="0" indent="0">
              <a:buNone/>
            </a:pPr>
            <a:endParaRPr lang="nl-NL" dirty="0"/>
          </a:p>
        </p:txBody>
      </p:sp>
    </p:spTree>
    <p:extLst>
      <p:ext uri="{BB962C8B-B14F-4D97-AF65-F5344CB8AC3E}">
        <p14:creationId xmlns:p14="http://schemas.microsoft.com/office/powerpoint/2010/main" val="4103329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63008B-1D17-4B20-8848-FB8CA1E79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0862"/>
            <a:ext cx="12192000" cy="5767137"/>
          </a:xfrm>
          <a:prstGeom prst="rect">
            <a:avLst/>
          </a:prstGeom>
        </p:spPr>
      </p:pic>
      <p:sp>
        <p:nvSpPr>
          <p:cNvPr id="5" name="Title 1">
            <a:extLst>
              <a:ext uri="{FF2B5EF4-FFF2-40B4-BE49-F238E27FC236}">
                <a16:creationId xmlns:a16="http://schemas.microsoft.com/office/drawing/2014/main" id="{09E69095-469A-430A-A1D7-155468CDF8B0}"/>
              </a:ext>
            </a:extLst>
          </p:cNvPr>
          <p:cNvSpPr txBox="1">
            <a:spLocks/>
          </p:cNvSpPr>
          <p:nvPr/>
        </p:nvSpPr>
        <p:spPr>
          <a:xfrm>
            <a:off x="480001" y="414260"/>
            <a:ext cx="11102399" cy="756000"/>
          </a:xfrm>
          <a:prstGeom prst="rect">
            <a:avLst/>
          </a:prstGeom>
        </p:spPr>
        <p:txBody>
          <a:bodyPr/>
          <a:lstStyle>
            <a:lvl1pPr algn="l" defTabSz="609585" rtl="0" eaLnBrk="1" latinLnBrk="0" hangingPunct="1">
              <a:spcBef>
                <a:spcPct val="0"/>
              </a:spcBef>
              <a:buNone/>
              <a:defRPr sz="4267" b="1" kern="1200">
                <a:solidFill>
                  <a:schemeClr val="tx2"/>
                </a:solidFill>
                <a:latin typeface="+mj-lt"/>
                <a:ea typeface="+mj-ea"/>
                <a:cs typeface="Verdana"/>
              </a:defRPr>
            </a:lvl1pPr>
          </a:lstStyle>
          <a:p>
            <a:r>
              <a:rPr lang="nl-NL" dirty="0"/>
              <a:t>Results: The usefulness of formats</a:t>
            </a:r>
          </a:p>
        </p:txBody>
      </p:sp>
    </p:spTree>
    <p:extLst>
      <p:ext uri="{BB962C8B-B14F-4D97-AF65-F5344CB8AC3E}">
        <p14:creationId xmlns:p14="http://schemas.microsoft.com/office/powerpoint/2010/main" val="2721729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Effective use?</a:t>
            </a:r>
          </a:p>
        </p:txBody>
      </p:sp>
      <p:sp>
        <p:nvSpPr>
          <p:cNvPr id="3" name="Content Placeholder 2"/>
          <p:cNvSpPr>
            <a:spLocks noGrp="1"/>
          </p:cNvSpPr>
          <p:nvPr>
            <p:ph idx="1"/>
          </p:nvPr>
        </p:nvSpPr>
        <p:spPr/>
        <p:txBody>
          <a:bodyPr/>
          <a:lstStyle/>
          <a:p>
            <a:r>
              <a:rPr lang="en-US" sz="4000" dirty="0"/>
              <a:t>Align video content with learning activity &amp; goals</a:t>
            </a:r>
            <a:endParaRPr lang="nl-NL" sz="3600" dirty="0"/>
          </a:p>
        </p:txBody>
      </p:sp>
      <p:sp>
        <p:nvSpPr>
          <p:cNvPr id="4" name="Content Placeholder 2"/>
          <p:cNvSpPr txBox="1">
            <a:spLocks/>
          </p:cNvSpPr>
          <p:nvPr/>
        </p:nvSpPr>
        <p:spPr>
          <a:xfrm>
            <a:off x="504464" y="1870364"/>
            <a:ext cx="11102400" cy="4866659"/>
          </a:xfrm>
          <a:prstGeom prst="rect">
            <a:avLst/>
          </a:prstGeom>
        </p:spPr>
        <p:txBody>
          <a:bodyPr vert="horz" lIns="0" tIns="0" rIns="0" bIns="0" rtlCol="0">
            <a:noAutofit/>
          </a:bodyPr>
          <a:lstStyle>
            <a:lvl1pPr marL="457189" indent="-457189" algn="l" defTabSz="609585" rtl="0" eaLnBrk="1" latinLnBrk="0" hangingPunct="1">
              <a:spcBef>
                <a:spcPts val="0"/>
              </a:spcBef>
              <a:buFont typeface="Arial"/>
              <a:buChar char="•"/>
              <a:defRPr sz="4267" kern="1200">
                <a:solidFill>
                  <a:schemeClr val="tx1"/>
                </a:solidFill>
                <a:latin typeface="+mj-lt"/>
                <a:ea typeface="+mn-ea"/>
                <a:cs typeface="Verdana"/>
              </a:defRPr>
            </a:lvl1pPr>
            <a:lvl2pPr marL="956709" indent="-478355" algn="l" defTabSz="609585" rtl="0" eaLnBrk="1" latinLnBrk="0" hangingPunct="1">
              <a:spcBef>
                <a:spcPts val="0"/>
              </a:spcBef>
              <a:buFont typeface="Lucida Grande"/>
              <a:buChar char="-"/>
              <a:defRPr sz="3733" kern="1200">
                <a:solidFill>
                  <a:schemeClr val="tx1"/>
                </a:solidFill>
                <a:latin typeface="+mj-lt"/>
                <a:ea typeface="+mn-ea"/>
                <a:cs typeface="Verdana"/>
              </a:defRPr>
            </a:lvl2pPr>
            <a:lvl3pPr marL="1430831" indent="-476239" algn="l" defTabSz="609585" rtl="0" eaLnBrk="1" latinLnBrk="0" hangingPunct="1">
              <a:spcBef>
                <a:spcPts val="0"/>
              </a:spcBef>
              <a:buFont typeface="Lucida Grande"/>
              <a:buChar char="-"/>
              <a:defRPr sz="3200" kern="1200">
                <a:solidFill>
                  <a:schemeClr val="tx1"/>
                </a:solidFill>
                <a:latin typeface="+mj-lt"/>
                <a:ea typeface="+mn-ea"/>
                <a:cs typeface="Verdana"/>
              </a:defRPr>
            </a:lvl3pPr>
            <a:lvl4pPr marL="1907070" indent="-474121" algn="l" defTabSz="609585" rtl="0" eaLnBrk="1" latinLnBrk="0" hangingPunct="1">
              <a:spcBef>
                <a:spcPts val="0"/>
              </a:spcBef>
              <a:buFont typeface="Lucida Grande"/>
              <a:buChar char="-"/>
              <a:defRPr sz="2667" kern="1200">
                <a:solidFill>
                  <a:schemeClr val="tx1"/>
                </a:solidFill>
                <a:latin typeface="+mj-lt"/>
                <a:ea typeface="+mn-ea"/>
                <a:cs typeface="Verdana"/>
              </a:defRPr>
            </a:lvl4pPr>
            <a:lvl5pPr marL="2391774" indent="-480472" algn="l" defTabSz="609585" rtl="0" eaLnBrk="1" latinLnBrk="0" hangingPunct="1">
              <a:spcBef>
                <a:spcPts val="0"/>
              </a:spcBef>
              <a:buFont typeface="Lucida Grande"/>
              <a:buChar char="-"/>
              <a:defRPr sz="2667" kern="1200">
                <a:solidFill>
                  <a:schemeClr val="tx1"/>
                </a:solidFill>
                <a:latin typeface="+mj-lt"/>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endParaRPr lang="en-GB"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53" y="2769429"/>
            <a:ext cx="2884496" cy="184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4463" y="4616242"/>
            <a:ext cx="2878317" cy="461665"/>
          </a:xfrm>
          <a:prstGeom prst="rect">
            <a:avLst/>
          </a:prstGeom>
          <a:noFill/>
        </p:spPr>
        <p:txBody>
          <a:bodyPr wrap="square" rtlCol="0">
            <a:spAutoFit/>
          </a:bodyPr>
          <a:lstStyle/>
          <a:p>
            <a:r>
              <a:rPr lang="en-GB" sz="2400" dirty="0"/>
              <a:t>Group discussion</a:t>
            </a: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2768" y="1993457"/>
            <a:ext cx="4218517" cy="1709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221693" y="3598225"/>
            <a:ext cx="3984396" cy="461665"/>
          </a:xfrm>
          <a:prstGeom prst="rect">
            <a:avLst/>
          </a:prstGeom>
          <a:noFill/>
        </p:spPr>
        <p:txBody>
          <a:bodyPr wrap="square" rtlCol="0">
            <a:spAutoFit/>
          </a:bodyPr>
          <a:lstStyle/>
          <a:p>
            <a:r>
              <a:rPr lang="en-US" sz="2400" dirty="0"/>
              <a:t>Mind mapping</a:t>
            </a:r>
            <a:endParaRPr lang="en-GB" sz="2400" dirty="0"/>
          </a:p>
        </p:txBody>
      </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0675" y="4171373"/>
            <a:ext cx="1365251" cy="138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367279" y="5469028"/>
            <a:ext cx="4561840" cy="461665"/>
          </a:xfrm>
          <a:prstGeom prst="rect">
            <a:avLst/>
          </a:prstGeom>
          <a:noFill/>
        </p:spPr>
        <p:txBody>
          <a:bodyPr wrap="square" rtlCol="0">
            <a:spAutoFit/>
          </a:bodyPr>
          <a:lstStyle/>
          <a:p>
            <a:r>
              <a:rPr lang="en-US" sz="2400" dirty="0"/>
              <a:t>Assessment during/after video</a:t>
            </a:r>
            <a:endParaRPr lang="en-GB" sz="2400" dirty="0"/>
          </a:p>
        </p:txBody>
      </p:sp>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21235" y="4618232"/>
            <a:ext cx="1514780" cy="151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8227035" y="6048718"/>
            <a:ext cx="3167405" cy="461665"/>
          </a:xfrm>
          <a:prstGeom prst="rect">
            <a:avLst/>
          </a:prstGeom>
          <a:noFill/>
        </p:spPr>
        <p:txBody>
          <a:bodyPr wrap="square" rtlCol="0">
            <a:spAutoFit/>
          </a:bodyPr>
          <a:lstStyle/>
          <a:p>
            <a:r>
              <a:rPr lang="en-US" sz="2400" dirty="0"/>
              <a:t>Assignment after video</a:t>
            </a:r>
            <a:endParaRPr lang="en-GB" sz="2400" dirty="0"/>
          </a:p>
        </p:txBody>
      </p:sp>
    </p:spTree>
    <p:extLst>
      <p:ext uri="{BB962C8B-B14F-4D97-AF65-F5344CB8AC3E}">
        <p14:creationId xmlns:p14="http://schemas.microsoft.com/office/powerpoint/2010/main" val="3318733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Effective use?</a:t>
            </a:r>
          </a:p>
        </p:txBody>
      </p:sp>
      <p:sp>
        <p:nvSpPr>
          <p:cNvPr id="3" name="Content Placeholder 2"/>
          <p:cNvSpPr>
            <a:spLocks noGrp="1"/>
          </p:cNvSpPr>
          <p:nvPr>
            <p:ph idx="1"/>
          </p:nvPr>
        </p:nvSpPr>
        <p:spPr/>
        <p:txBody>
          <a:bodyPr/>
          <a:lstStyle/>
          <a:p>
            <a:r>
              <a:rPr lang="nl-NL" sz="4000" dirty="0"/>
              <a:t>Integrate in own education as learning material</a:t>
            </a:r>
          </a:p>
          <a:p>
            <a:pPr lvl="1"/>
            <a:r>
              <a:rPr lang="nl-NL" sz="3600" dirty="0"/>
              <a:t>Start from a learning context/scenario</a:t>
            </a:r>
          </a:p>
          <a:p>
            <a:pPr lvl="1"/>
            <a:r>
              <a:rPr lang="nl-NL" sz="3600" dirty="0"/>
              <a:t>State explicit learning goals to be served</a:t>
            </a:r>
          </a:p>
          <a:p>
            <a:pPr lvl="1"/>
            <a:r>
              <a:rPr lang="nl-NL" sz="3600" dirty="0"/>
              <a:t>Start with a search for existing clips which fit</a:t>
            </a:r>
          </a:p>
          <a:p>
            <a:pPr lvl="2"/>
            <a:r>
              <a:rPr lang="nl-NL" sz="2800" dirty="0"/>
              <a:t>Check whether target groups match </a:t>
            </a:r>
          </a:p>
          <a:p>
            <a:pPr lvl="2"/>
            <a:r>
              <a:rPr lang="nl-NL" sz="2800" dirty="0"/>
              <a:t>[optional] extend it with instructions/interpretations</a:t>
            </a:r>
          </a:p>
          <a:p>
            <a:pPr lvl="2"/>
            <a:r>
              <a:rPr lang="nl-NL" sz="2800" dirty="0"/>
              <a:t>Design and produce your own clip</a:t>
            </a:r>
          </a:p>
          <a:p>
            <a:pPr lvl="1"/>
            <a:r>
              <a:rPr lang="nl-NL" sz="3600" dirty="0"/>
              <a:t>Decide how to activate the learners</a:t>
            </a:r>
          </a:p>
          <a:p>
            <a:pPr lvl="1"/>
            <a:r>
              <a:rPr lang="nl-NL" sz="3600" dirty="0"/>
              <a:t>Using clips </a:t>
            </a:r>
            <a:r>
              <a:rPr lang="nl-NL" sz="3600" dirty="0">
                <a:sym typeface="Wingdings" panose="05000000000000000000" pitchFamily="2" charset="2"/>
              </a:rPr>
              <a:t> adapt your education</a:t>
            </a:r>
            <a:endParaRPr lang="nl-NL" sz="3600" dirty="0"/>
          </a:p>
        </p:txBody>
      </p:sp>
    </p:spTree>
    <p:extLst>
      <p:ext uri="{BB962C8B-B14F-4D97-AF65-F5344CB8AC3E}">
        <p14:creationId xmlns:p14="http://schemas.microsoft.com/office/powerpoint/2010/main" val="405835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additive="base">
                                        <p:cTn id="3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How to design?</a:t>
            </a:r>
          </a:p>
        </p:txBody>
      </p:sp>
      <p:sp>
        <p:nvSpPr>
          <p:cNvPr id="18" name="Content Placeholder 2"/>
          <p:cNvSpPr txBox="1">
            <a:spLocks/>
          </p:cNvSpPr>
          <p:nvPr/>
        </p:nvSpPr>
        <p:spPr>
          <a:xfrm>
            <a:off x="480001" y="1296000"/>
            <a:ext cx="11102399" cy="4445149"/>
          </a:xfrm>
          <a:prstGeom prst="rect">
            <a:avLst/>
          </a:prstGeom>
        </p:spPr>
        <p:txBody>
          <a:bodyPr vert="horz" lIns="0" tIns="0" rIns="0" bIns="0" rtlCol="0">
            <a:noAutofit/>
          </a:bodyPr>
          <a:lstStyle>
            <a:lvl1pPr marL="457189" indent="-457189" algn="l" defTabSz="609585" rtl="0" eaLnBrk="1" latinLnBrk="0" hangingPunct="1">
              <a:spcBef>
                <a:spcPts val="0"/>
              </a:spcBef>
              <a:buFont typeface="Arial"/>
              <a:buChar char="•"/>
              <a:defRPr sz="4267" kern="1200">
                <a:solidFill>
                  <a:schemeClr val="tx1"/>
                </a:solidFill>
                <a:latin typeface="+mj-lt"/>
                <a:ea typeface="+mn-ea"/>
                <a:cs typeface="Verdana"/>
              </a:defRPr>
            </a:lvl1pPr>
            <a:lvl2pPr marL="956709" indent="-478355" algn="l" defTabSz="609585" rtl="0" eaLnBrk="1" latinLnBrk="0" hangingPunct="1">
              <a:spcBef>
                <a:spcPts val="0"/>
              </a:spcBef>
              <a:buFont typeface="Lucida Grande"/>
              <a:buChar char="-"/>
              <a:defRPr sz="3733" kern="1200">
                <a:solidFill>
                  <a:schemeClr val="tx1"/>
                </a:solidFill>
                <a:latin typeface="+mj-lt"/>
                <a:ea typeface="+mn-ea"/>
                <a:cs typeface="Verdana"/>
              </a:defRPr>
            </a:lvl2pPr>
            <a:lvl3pPr marL="1430831" indent="-476239" algn="l" defTabSz="609585" rtl="0" eaLnBrk="1" latinLnBrk="0" hangingPunct="1">
              <a:spcBef>
                <a:spcPts val="0"/>
              </a:spcBef>
              <a:buFont typeface="Lucida Grande"/>
              <a:buChar char="-"/>
              <a:defRPr sz="3200" kern="1200">
                <a:solidFill>
                  <a:schemeClr val="tx1"/>
                </a:solidFill>
                <a:latin typeface="+mj-lt"/>
                <a:ea typeface="+mn-ea"/>
                <a:cs typeface="Verdana"/>
              </a:defRPr>
            </a:lvl3pPr>
            <a:lvl4pPr marL="1907070" indent="-474121" algn="l" defTabSz="609585" rtl="0" eaLnBrk="1" latinLnBrk="0" hangingPunct="1">
              <a:spcBef>
                <a:spcPts val="0"/>
              </a:spcBef>
              <a:buFont typeface="Lucida Grande"/>
              <a:buChar char="-"/>
              <a:defRPr sz="2667" kern="1200">
                <a:solidFill>
                  <a:schemeClr val="tx1"/>
                </a:solidFill>
                <a:latin typeface="+mj-lt"/>
                <a:ea typeface="+mn-ea"/>
                <a:cs typeface="Verdana"/>
              </a:defRPr>
            </a:lvl4pPr>
            <a:lvl5pPr marL="2391774" indent="-480472" algn="l" defTabSz="609585" rtl="0" eaLnBrk="1" latinLnBrk="0" hangingPunct="1">
              <a:spcBef>
                <a:spcPts val="0"/>
              </a:spcBef>
              <a:buFont typeface="Lucida Grande"/>
              <a:buChar char="-"/>
              <a:defRPr sz="2667" kern="1200">
                <a:solidFill>
                  <a:schemeClr val="tx1"/>
                </a:solidFill>
                <a:latin typeface="+mj-lt"/>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nl-NL" sz="4000" dirty="0"/>
              <a:t>Design learning material using video</a:t>
            </a:r>
          </a:p>
          <a:p>
            <a:pPr lvl="1"/>
            <a:r>
              <a:rPr lang="nl-NL" sz="2800" dirty="0"/>
              <a:t>know/activate prior knowledge</a:t>
            </a:r>
          </a:p>
        </p:txBody>
      </p:sp>
      <p:pic>
        <p:nvPicPr>
          <p:cNvPr id="20" name="Picture 1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5893" y="2307371"/>
            <a:ext cx="1351177" cy="3952252"/>
          </a:xfrm>
          <a:prstGeom prst="rect">
            <a:avLst/>
          </a:prstGeom>
        </p:spPr>
      </p:pic>
      <p:pic>
        <p:nvPicPr>
          <p:cNvPr id="7" name="Picture 2" descr="Image result for voorkennis">
            <a:extLst>
              <a:ext uri="{FF2B5EF4-FFF2-40B4-BE49-F238E27FC236}">
                <a16:creationId xmlns:a16="http://schemas.microsoft.com/office/drawing/2014/main" id="{D79C8963-00EC-468E-8C1C-FCB0FD8C7C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774" y="2045449"/>
            <a:ext cx="3810000" cy="36957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404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How to design?</a:t>
            </a:r>
          </a:p>
        </p:txBody>
      </p:sp>
      <p:sp>
        <p:nvSpPr>
          <p:cNvPr id="18" name="Content Placeholder 2"/>
          <p:cNvSpPr txBox="1">
            <a:spLocks/>
          </p:cNvSpPr>
          <p:nvPr/>
        </p:nvSpPr>
        <p:spPr>
          <a:xfrm>
            <a:off x="480001" y="1296000"/>
            <a:ext cx="11102399" cy="4445149"/>
          </a:xfrm>
          <a:prstGeom prst="rect">
            <a:avLst/>
          </a:prstGeom>
        </p:spPr>
        <p:txBody>
          <a:bodyPr vert="horz" lIns="0" tIns="0" rIns="0" bIns="0" rtlCol="0">
            <a:noAutofit/>
          </a:bodyPr>
          <a:lstStyle>
            <a:lvl1pPr marL="457189" indent="-457189" algn="l" defTabSz="609585" rtl="0" eaLnBrk="1" latinLnBrk="0" hangingPunct="1">
              <a:spcBef>
                <a:spcPts val="0"/>
              </a:spcBef>
              <a:buFont typeface="Arial"/>
              <a:buChar char="•"/>
              <a:defRPr sz="4267" kern="1200">
                <a:solidFill>
                  <a:schemeClr val="tx1"/>
                </a:solidFill>
                <a:latin typeface="+mj-lt"/>
                <a:ea typeface="+mn-ea"/>
                <a:cs typeface="Verdana"/>
              </a:defRPr>
            </a:lvl1pPr>
            <a:lvl2pPr marL="956709" indent="-478355" algn="l" defTabSz="609585" rtl="0" eaLnBrk="1" latinLnBrk="0" hangingPunct="1">
              <a:spcBef>
                <a:spcPts val="0"/>
              </a:spcBef>
              <a:buFont typeface="Lucida Grande"/>
              <a:buChar char="-"/>
              <a:defRPr sz="3733" kern="1200">
                <a:solidFill>
                  <a:schemeClr val="tx1"/>
                </a:solidFill>
                <a:latin typeface="+mj-lt"/>
                <a:ea typeface="+mn-ea"/>
                <a:cs typeface="Verdana"/>
              </a:defRPr>
            </a:lvl2pPr>
            <a:lvl3pPr marL="1430831" indent="-476239" algn="l" defTabSz="609585" rtl="0" eaLnBrk="1" latinLnBrk="0" hangingPunct="1">
              <a:spcBef>
                <a:spcPts val="0"/>
              </a:spcBef>
              <a:buFont typeface="Lucida Grande"/>
              <a:buChar char="-"/>
              <a:defRPr sz="3200" kern="1200">
                <a:solidFill>
                  <a:schemeClr val="tx1"/>
                </a:solidFill>
                <a:latin typeface="+mj-lt"/>
                <a:ea typeface="+mn-ea"/>
                <a:cs typeface="Verdana"/>
              </a:defRPr>
            </a:lvl3pPr>
            <a:lvl4pPr marL="1907070" indent="-474121" algn="l" defTabSz="609585" rtl="0" eaLnBrk="1" latinLnBrk="0" hangingPunct="1">
              <a:spcBef>
                <a:spcPts val="0"/>
              </a:spcBef>
              <a:buFont typeface="Lucida Grande"/>
              <a:buChar char="-"/>
              <a:defRPr sz="2667" kern="1200">
                <a:solidFill>
                  <a:schemeClr val="tx1"/>
                </a:solidFill>
                <a:latin typeface="+mj-lt"/>
                <a:ea typeface="+mn-ea"/>
                <a:cs typeface="Verdana"/>
              </a:defRPr>
            </a:lvl4pPr>
            <a:lvl5pPr marL="2391774" indent="-480472" algn="l" defTabSz="609585" rtl="0" eaLnBrk="1" latinLnBrk="0" hangingPunct="1">
              <a:spcBef>
                <a:spcPts val="0"/>
              </a:spcBef>
              <a:buFont typeface="Lucida Grande"/>
              <a:buChar char="-"/>
              <a:defRPr sz="2667" kern="1200">
                <a:solidFill>
                  <a:schemeClr val="tx1"/>
                </a:solidFill>
                <a:latin typeface="+mj-lt"/>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nl-NL" sz="4000" dirty="0"/>
              <a:t>Design learning material using video</a:t>
            </a:r>
          </a:p>
          <a:p>
            <a:pPr lvl="1"/>
            <a:r>
              <a:rPr lang="nl-NL" sz="2800" dirty="0"/>
              <a:t>know/activate prior knowledge</a:t>
            </a:r>
          </a:p>
          <a:p>
            <a:pPr lvl="1"/>
            <a:r>
              <a:rPr lang="nl-NL" sz="2800" dirty="0"/>
              <a:t>explicit learning goal(s)</a:t>
            </a:r>
          </a:p>
        </p:txBody>
      </p:sp>
      <p:pic>
        <p:nvPicPr>
          <p:cNvPr id="20" name="Picture 1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5893" y="2307371"/>
            <a:ext cx="1351177" cy="3952252"/>
          </a:xfrm>
          <a:prstGeom prst="rect">
            <a:avLst/>
          </a:prstGeom>
        </p:spPr>
      </p:pic>
      <p:pic>
        <p:nvPicPr>
          <p:cNvPr id="20482" name="Picture 2" descr="Image result for voorkennis">
            <a:extLst>
              <a:ext uri="{FF2B5EF4-FFF2-40B4-BE49-F238E27FC236}">
                <a16:creationId xmlns:a16="http://schemas.microsoft.com/office/drawing/2014/main" id="{8263439F-1E82-48B1-A988-F8D0D000FA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8768" y="6083740"/>
            <a:ext cx="742268" cy="72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Maximaal drie doelen voor je website">
            <a:extLst>
              <a:ext uri="{FF2B5EF4-FFF2-40B4-BE49-F238E27FC236}">
                <a16:creationId xmlns:a16="http://schemas.microsoft.com/office/drawing/2014/main" id="{83012E36-6C3B-48BF-B8CC-4EEFDE6EF8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333" y="2045449"/>
            <a:ext cx="3812441" cy="2058718"/>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013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How to design?</a:t>
            </a:r>
          </a:p>
        </p:txBody>
      </p:sp>
      <p:sp>
        <p:nvSpPr>
          <p:cNvPr id="18" name="Content Placeholder 2"/>
          <p:cNvSpPr txBox="1">
            <a:spLocks/>
          </p:cNvSpPr>
          <p:nvPr/>
        </p:nvSpPr>
        <p:spPr>
          <a:xfrm>
            <a:off x="480001" y="1296000"/>
            <a:ext cx="11102399" cy="4445149"/>
          </a:xfrm>
          <a:prstGeom prst="rect">
            <a:avLst/>
          </a:prstGeom>
        </p:spPr>
        <p:txBody>
          <a:bodyPr vert="horz" lIns="0" tIns="0" rIns="0" bIns="0" rtlCol="0">
            <a:noAutofit/>
          </a:bodyPr>
          <a:lstStyle>
            <a:lvl1pPr marL="457189" indent="-457189" algn="l" defTabSz="609585" rtl="0" eaLnBrk="1" latinLnBrk="0" hangingPunct="1">
              <a:spcBef>
                <a:spcPts val="0"/>
              </a:spcBef>
              <a:buFont typeface="Arial"/>
              <a:buChar char="•"/>
              <a:defRPr sz="4267" kern="1200">
                <a:solidFill>
                  <a:schemeClr val="tx1"/>
                </a:solidFill>
                <a:latin typeface="+mj-lt"/>
                <a:ea typeface="+mn-ea"/>
                <a:cs typeface="Verdana"/>
              </a:defRPr>
            </a:lvl1pPr>
            <a:lvl2pPr marL="956709" indent="-478355" algn="l" defTabSz="609585" rtl="0" eaLnBrk="1" latinLnBrk="0" hangingPunct="1">
              <a:spcBef>
                <a:spcPts val="0"/>
              </a:spcBef>
              <a:buFont typeface="Lucida Grande"/>
              <a:buChar char="-"/>
              <a:defRPr sz="3733" kern="1200">
                <a:solidFill>
                  <a:schemeClr val="tx1"/>
                </a:solidFill>
                <a:latin typeface="+mj-lt"/>
                <a:ea typeface="+mn-ea"/>
                <a:cs typeface="Verdana"/>
              </a:defRPr>
            </a:lvl2pPr>
            <a:lvl3pPr marL="1430831" indent="-476239" algn="l" defTabSz="609585" rtl="0" eaLnBrk="1" latinLnBrk="0" hangingPunct="1">
              <a:spcBef>
                <a:spcPts val="0"/>
              </a:spcBef>
              <a:buFont typeface="Lucida Grande"/>
              <a:buChar char="-"/>
              <a:defRPr sz="3200" kern="1200">
                <a:solidFill>
                  <a:schemeClr val="tx1"/>
                </a:solidFill>
                <a:latin typeface="+mj-lt"/>
                <a:ea typeface="+mn-ea"/>
                <a:cs typeface="Verdana"/>
              </a:defRPr>
            </a:lvl3pPr>
            <a:lvl4pPr marL="1907070" indent="-474121" algn="l" defTabSz="609585" rtl="0" eaLnBrk="1" latinLnBrk="0" hangingPunct="1">
              <a:spcBef>
                <a:spcPts val="0"/>
              </a:spcBef>
              <a:buFont typeface="Lucida Grande"/>
              <a:buChar char="-"/>
              <a:defRPr sz="2667" kern="1200">
                <a:solidFill>
                  <a:schemeClr val="tx1"/>
                </a:solidFill>
                <a:latin typeface="+mj-lt"/>
                <a:ea typeface="+mn-ea"/>
                <a:cs typeface="Verdana"/>
              </a:defRPr>
            </a:lvl4pPr>
            <a:lvl5pPr marL="2391774" indent="-480472" algn="l" defTabSz="609585" rtl="0" eaLnBrk="1" latinLnBrk="0" hangingPunct="1">
              <a:spcBef>
                <a:spcPts val="0"/>
              </a:spcBef>
              <a:buFont typeface="Lucida Grande"/>
              <a:buChar char="-"/>
              <a:defRPr sz="2667" kern="1200">
                <a:solidFill>
                  <a:schemeClr val="tx1"/>
                </a:solidFill>
                <a:latin typeface="+mj-lt"/>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nl-NL" sz="4000" dirty="0"/>
              <a:t>Design learning material using video</a:t>
            </a:r>
          </a:p>
          <a:p>
            <a:pPr lvl="1"/>
            <a:r>
              <a:rPr lang="nl-NL" sz="2800" dirty="0"/>
              <a:t>know/activate prior knowledge</a:t>
            </a:r>
          </a:p>
          <a:p>
            <a:pPr lvl="1"/>
            <a:r>
              <a:rPr lang="nl-NL" sz="2800" dirty="0"/>
              <a:t>explicit learning goal(s)</a:t>
            </a:r>
          </a:p>
          <a:p>
            <a:pPr lvl="1"/>
            <a:r>
              <a:rPr lang="nl-NL" sz="2800" dirty="0"/>
              <a:t>activate learner</a:t>
            </a:r>
          </a:p>
          <a:p>
            <a:pPr lvl="2"/>
            <a:r>
              <a:rPr lang="nl-NL" sz="2400" dirty="0"/>
              <a:t>during watching</a:t>
            </a:r>
          </a:p>
          <a:p>
            <a:pPr lvl="2"/>
            <a:r>
              <a:rPr lang="nl-NL" sz="2400" dirty="0"/>
              <a:t>afterwards (assessment?)</a:t>
            </a:r>
          </a:p>
        </p:txBody>
      </p:sp>
      <p:pic>
        <p:nvPicPr>
          <p:cNvPr id="20" name="Picture 1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5893" y="2307371"/>
            <a:ext cx="1351177" cy="3952252"/>
          </a:xfrm>
          <a:prstGeom prst="rect">
            <a:avLst/>
          </a:prstGeom>
        </p:spPr>
      </p:pic>
      <p:pic>
        <p:nvPicPr>
          <p:cNvPr id="20482" name="Picture 2" descr="Image result for voorkennis">
            <a:extLst>
              <a:ext uri="{FF2B5EF4-FFF2-40B4-BE49-F238E27FC236}">
                <a16:creationId xmlns:a16="http://schemas.microsoft.com/office/drawing/2014/main" id="{8263439F-1E82-48B1-A988-F8D0D000FA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8768" y="6083740"/>
            <a:ext cx="742268" cy="72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Maximaal drie doelen voor je website">
            <a:extLst>
              <a:ext uri="{FF2B5EF4-FFF2-40B4-BE49-F238E27FC236}">
                <a16:creationId xmlns:a16="http://schemas.microsoft.com/office/drawing/2014/main" id="{83012E36-6C3B-48BF-B8CC-4EEFDE6EF8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1902" y="6083740"/>
            <a:ext cx="1333333" cy="72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Image result for we want you">
            <a:extLst>
              <a:ext uri="{FF2B5EF4-FFF2-40B4-BE49-F238E27FC236}">
                <a16:creationId xmlns:a16="http://schemas.microsoft.com/office/drawing/2014/main" id="{AFA76BEF-7344-4E37-9166-98FCAFBC10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6333" y="2035080"/>
            <a:ext cx="3812400" cy="350565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599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How to design?</a:t>
            </a:r>
          </a:p>
        </p:txBody>
      </p:sp>
      <p:sp>
        <p:nvSpPr>
          <p:cNvPr id="18" name="Content Placeholder 2"/>
          <p:cNvSpPr txBox="1">
            <a:spLocks/>
          </p:cNvSpPr>
          <p:nvPr/>
        </p:nvSpPr>
        <p:spPr>
          <a:xfrm>
            <a:off x="480001" y="1296000"/>
            <a:ext cx="11102399" cy="4445149"/>
          </a:xfrm>
          <a:prstGeom prst="rect">
            <a:avLst/>
          </a:prstGeom>
        </p:spPr>
        <p:txBody>
          <a:bodyPr vert="horz" lIns="0" tIns="0" rIns="0" bIns="0" rtlCol="0">
            <a:noAutofit/>
          </a:bodyPr>
          <a:lstStyle>
            <a:lvl1pPr marL="457189" indent="-457189" algn="l" defTabSz="609585" rtl="0" eaLnBrk="1" latinLnBrk="0" hangingPunct="1">
              <a:spcBef>
                <a:spcPts val="0"/>
              </a:spcBef>
              <a:buFont typeface="Arial"/>
              <a:buChar char="•"/>
              <a:defRPr sz="4267" kern="1200">
                <a:solidFill>
                  <a:schemeClr val="tx1"/>
                </a:solidFill>
                <a:latin typeface="+mj-lt"/>
                <a:ea typeface="+mn-ea"/>
                <a:cs typeface="Verdana"/>
              </a:defRPr>
            </a:lvl1pPr>
            <a:lvl2pPr marL="956709" indent="-478355" algn="l" defTabSz="609585" rtl="0" eaLnBrk="1" latinLnBrk="0" hangingPunct="1">
              <a:spcBef>
                <a:spcPts val="0"/>
              </a:spcBef>
              <a:buFont typeface="Lucida Grande"/>
              <a:buChar char="-"/>
              <a:defRPr sz="3733" kern="1200">
                <a:solidFill>
                  <a:schemeClr val="tx1"/>
                </a:solidFill>
                <a:latin typeface="+mj-lt"/>
                <a:ea typeface="+mn-ea"/>
                <a:cs typeface="Verdana"/>
              </a:defRPr>
            </a:lvl2pPr>
            <a:lvl3pPr marL="1430831" indent="-476239" algn="l" defTabSz="609585" rtl="0" eaLnBrk="1" latinLnBrk="0" hangingPunct="1">
              <a:spcBef>
                <a:spcPts val="0"/>
              </a:spcBef>
              <a:buFont typeface="Lucida Grande"/>
              <a:buChar char="-"/>
              <a:defRPr sz="3200" kern="1200">
                <a:solidFill>
                  <a:schemeClr val="tx1"/>
                </a:solidFill>
                <a:latin typeface="+mj-lt"/>
                <a:ea typeface="+mn-ea"/>
                <a:cs typeface="Verdana"/>
              </a:defRPr>
            </a:lvl3pPr>
            <a:lvl4pPr marL="1907070" indent="-474121" algn="l" defTabSz="609585" rtl="0" eaLnBrk="1" latinLnBrk="0" hangingPunct="1">
              <a:spcBef>
                <a:spcPts val="0"/>
              </a:spcBef>
              <a:buFont typeface="Lucida Grande"/>
              <a:buChar char="-"/>
              <a:defRPr sz="2667" kern="1200">
                <a:solidFill>
                  <a:schemeClr val="tx1"/>
                </a:solidFill>
                <a:latin typeface="+mj-lt"/>
                <a:ea typeface="+mn-ea"/>
                <a:cs typeface="Verdana"/>
              </a:defRPr>
            </a:lvl4pPr>
            <a:lvl5pPr marL="2391774" indent="-480472" algn="l" defTabSz="609585" rtl="0" eaLnBrk="1" latinLnBrk="0" hangingPunct="1">
              <a:spcBef>
                <a:spcPts val="0"/>
              </a:spcBef>
              <a:buFont typeface="Lucida Grande"/>
              <a:buChar char="-"/>
              <a:defRPr sz="2667" kern="1200">
                <a:solidFill>
                  <a:schemeClr val="tx1"/>
                </a:solidFill>
                <a:latin typeface="+mj-lt"/>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nl-NL" sz="4000" dirty="0"/>
              <a:t>Design learning material using video</a:t>
            </a:r>
          </a:p>
          <a:p>
            <a:pPr lvl="1"/>
            <a:r>
              <a:rPr lang="nl-NL" sz="2800" dirty="0"/>
              <a:t>know/activate prior knowledge</a:t>
            </a:r>
          </a:p>
          <a:p>
            <a:pPr lvl="1"/>
            <a:r>
              <a:rPr lang="nl-NL" sz="2800" dirty="0"/>
              <a:t>explicit learning goal(s)</a:t>
            </a:r>
          </a:p>
          <a:p>
            <a:pPr lvl="1"/>
            <a:r>
              <a:rPr lang="nl-NL" sz="2800" dirty="0"/>
              <a:t>activate learner</a:t>
            </a:r>
          </a:p>
          <a:p>
            <a:pPr lvl="2"/>
            <a:r>
              <a:rPr lang="nl-NL" sz="2400" dirty="0"/>
              <a:t>during watching</a:t>
            </a:r>
          </a:p>
          <a:p>
            <a:pPr lvl="2"/>
            <a:r>
              <a:rPr lang="nl-NL" sz="2400" dirty="0"/>
              <a:t>afterwards (assessment?)</a:t>
            </a:r>
          </a:p>
          <a:p>
            <a:pPr lvl="1"/>
            <a:r>
              <a:rPr lang="nl-NL" sz="2800" dirty="0"/>
              <a:t>select format and approach</a:t>
            </a:r>
          </a:p>
          <a:p>
            <a:pPr lvl="2"/>
            <a:r>
              <a:rPr lang="nl-NL" sz="2400" dirty="0"/>
              <a:t>visualisation </a:t>
            </a:r>
          </a:p>
        </p:txBody>
      </p:sp>
      <p:pic>
        <p:nvPicPr>
          <p:cNvPr id="20" name="Picture 1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5893" y="2307371"/>
            <a:ext cx="1351177" cy="3952252"/>
          </a:xfrm>
          <a:prstGeom prst="rect">
            <a:avLst/>
          </a:prstGeom>
        </p:spPr>
      </p:pic>
      <p:pic>
        <p:nvPicPr>
          <p:cNvPr id="20482" name="Picture 2" descr="Image result for voorkennis">
            <a:extLst>
              <a:ext uri="{FF2B5EF4-FFF2-40B4-BE49-F238E27FC236}">
                <a16:creationId xmlns:a16="http://schemas.microsoft.com/office/drawing/2014/main" id="{8263439F-1E82-48B1-A988-F8D0D000FA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8768" y="6083740"/>
            <a:ext cx="742268" cy="72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Maximaal drie doelen voor je website">
            <a:extLst>
              <a:ext uri="{FF2B5EF4-FFF2-40B4-BE49-F238E27FC236}">
                <a16:creationId xmlns:a16="http://schemas.microsoft.com/office/drawing/2014/main" id="{83012E36-6C3B-48BF-B8CC-4EEFDE6EF8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1902" y="6083740"/>
            <a:ext cx="1333333" cy="72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Image result for we want you">
            <a:extLst>
              <a:ext uri="{FF2B5EF4-FFF2-40B4-BE49-F238E27FC236}">
                <a16:creationId xmlns:a16="http://schemas.microsoft.com/office/drawing/2014/main" id="{AFA76BEF-7344-4E37-9166-98FCAFBC10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6101" y="6083740"/>
            <a:ext cx="783000" cy="72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0C60FF7-91DC-4672-A278-BB878F6C78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6333" y="2035080"/>
            <a:ext cx="3812400" cy="196346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46510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3EDFB-350F-4787-880A-8C61C6E9EAFC}"/>
              </a:ext>
            </a:extLst>
          </p:cNvPr>
          <p:cNvSpPr>
            <a:spLocks noGrp="1"/>
          </p:cNvSpPr>
          <p:nvPr>
            <p:ph type="title"/>
          </p:nvPr>
        </p:nvSpPr>
        <p:spPr/>
        <p:txBody>
          <a:bodyPr/>
          <a:lstStyle/>
          <a:p>
            <a:r>
              <a:rPr lang="nl-NL" dirty="0"/>
              <a:t>First impressions clip1 </a:t>
            </a:r>
          </a:p>
        </p:txBody>
      </p:sp>
      <p:pic>
        <p:nvPicPr>
          <p:cNvPr id="1026" name="Picture 2" descr="Question mark PNG">
            <a:extLst>
              <a:ext uri="{FF2B5EF4-FFF2-40B4-BE49-F238E27FC236}">
                <a16:creationId xmlns:a16="http://schemas.microsoft.com/office/drawing/2014/main" id="{01A09A90-4FF3-46D9-BF9B-BB33D5F6ACE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661628" y="1535684"/>
            <a:ext cx="4445000" cy="444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Question mark PNG">
            <a:extLst>
              <a:ext uri="{FF2B5EF4-FFF2-40B4-BE49-F238E27FC236}">
                <a16:creationId xmlns:a16="http://schemas.microsoft.com/office/drawing/2014/main" id="{CB2E3690-C181-46A1-A61D-01312E5CF4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81331" y="1535684"/>
            <a:ext cx="4445000" cy="444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D6AE257-3162-4407-8FB8-BA26872A6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5426" y="6363398"/>
            <a:ext cx="1436574" cy="513062"/>
          </a:xfrm>
          <a:prstGeom prst="rect">
            <a:avLst/>
          </a:prstGeom>
        </p:spPr>
      </p:pic>
      <p:sp>
        <p:nvSpPr>
          <p:cNvPr id="7" name="Rectangle 6">
            <a:extLst>
              <a:ext uri="{FF2B5EF4-FFF2-40B4-BE49-F238E27FC236}">
                <a16:creationId xmlns:a16="http://schemas.microsoft.com/office/drawing/2014/main" id="{01FD024B-12D0-45C3-9293-3EAE989BD4CC}"/>
              </a:ext>
            </a:extLst>
          </p:cNvPr>
          <p:cNvSpPr/>
          <p:nvPr/>
        </p:nvSpPr>
        <p:spPr>
          <a:xfrm>
            <a:off x="8061583" y="6124367"/>
            <a:ext cx="1843453" cy="276999"/>
          </a:xfrm>
          <a:prstGeom prst="rect">
            <a:avLst/>
          </a:prstGeom>
        </p:spPr>
        <p:txBody>
          <a:bodyPr wrap="none">
            <a:spAutoFit/>
          </a:bodyPr>
          <a:lstStyle/>
          <a:p>
            <a:r>
              <a:rPr lang="nl-NL" sz="1200" b="1" dirty="0"/>
              <a:t>From:</a:t>
            </a:r>
            <a:r>
              <a:rPr lang="nl-NL" sz="1200" dirty="0"/>
              <a:t> http://pngimg.com/</a:t>
            </a:r>
          </a:p>
        </p:txBody>
      </p:sp>
    </p:spTree>
    <p:extLst>
      <p:ext uri="{BB962C8B-B14F-4D97-AF65-F5344CB8AC3E}">
        <p14:creationId xmlns:p14="http://schemas.microsoft.com/office/powerpoint/2010/main" val="163357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How to design?</a:t>
            </a:r>
          </a:p>
        </p:txBody>
      </p:sp>
      <p:sp>
        <p:nvSpPr>
          <p:cNvPr id="18" name="Content Placeholder 2"/>
          <p:cNvSpPr txBox="1">
            <a:spLocks/>
          </p:cNvSpPr>
          <p:nvPr/>
        </p:nvSpPr>
        <p:spPr>
          <a:xfrm>
            <a:off x="480001" y="1296000"/>
            <a:ext cx="11102399" cy="4445149"/>
          </a:xfrm>
          <a:prstGeom prst="rect">
            <a:avLst/>
          </a:prstGeom>
        </p:spPr>
        <p:txBody>
          <a:bodyPr vert="horz" lIns="0" tIns="0" rIns="0" bIns="0" rtlCol="0">
            <a:noAutofit/>
          </a:bodyPr>
          <a:lstStyle>
            <a:lvl1pPr marL="457189" indent="-457189" algn="l" defTabSz="609585" rtl="0" eaLnBrk="1" latinLnBrk="0" hangingPunct="1">
              <a:spcBef>
                <a:spcPts val="0"/>
              </a:spcBef>
              <a:buFont typeface="Arial"/>
              <a:buChar char="•"/>
              <a:defRPr sz="4267" kern="1200">
                <a:solidFill>
                  <a:schemeClr val="tx1"/>
                </a:solidFill>
                <a:latin typeface="+mj-lt"/>
                <a:ea typeface="+mn-ea"/>
                <a:cs typeface="Verdana"/>
              </a:defRPr>
            </a:lvl1pPr>
            <a:lvl2pPr marL="956709" indent="-478355" algn="l" defTabSz="609585" rtl="0" eaLnBrk="1" latinLnBrk="0" hangingPunct="1">
              <a:spcBef>
                <a:spcPts val="0"/>
              </a:spcBef>
              <a:buFont typeface="Lucida Grande"/>
              <a:buChar char="-"/>
              <a:defRPr sz="3733" kern="1200">
                <a:solidFill>
                  <a:schemeClr val="tx1"/>
                </a:solidFill>
                <a:latin typeface="+mj-lt"/>
                <a:ea typeface="+mn-ea"/>
                <a:cs typeface="Verdana"/>
              </a:defRPr>
            </a:lvl2pPr>
            <a:lvl3pPr marL="1430831" indent="-476239" algn="l" defTabSz="609585" rtl="0" eaLnBrk="1" latinLnBrk="0" hangingPunct="1">
              <a:spcBef>
                <a:spcPts val="0"/>
              </a:spcBef>
              <a:buFont typeface="Lucida Grande"/>
              <a:buChar char="-"/>
              <a:defRPr sz="3200" kern="1200">
                <a:solidFill>
                  <a:schemeClr val="tx1"/>
                </a:solidFill>
                <a:latin typeface="+mj-lt"/>
                <a:ea typeface="+mn-ea"/>
                <a:cs typeface="Verdana"/>
              </a:defRPr>
            </a:lvl3pPr>
            <a:lvl4pPr marL="1907070" indent="-474121" algn="l" defTabSz="609585" rtl="0" eaLnBrk="1" latinLnBrk="0" hangingPunct="1">
              <a:spcBef>
                <a:spcPts val="0"/>
              </a:spcBef>
              <a:buFont typeface="Lucida Grande"/>
              <a:buChar char="-"/>
              <a:defRPr sz="2667" kern="1200">
                <a:solidFill>
                  <a:schemeClr val="tx1"/>
                </a:solidFill>
                <a:latin typeface="+mj-lt"/>
                <a:ea typeface="+mn-ea"/>
                <a:cs typeface="Verdana"/>
              </a:defRPr>
            </a:lvl4pPr>
            <a:lvl5pPr marL="2391774" indent="-480472" algn="l" defTabSz="609585" rtl="0" eaLnBrk="1" latinLnBrk="0" hangingPunct="1">
              <a:spcBef>
                <a:spcPts val="0"/>
              </a:spcBef>
              <a:buFont typeface="Lucida Grande"/>
              <a:buChar char="-"/>
              <a:defRPr sz="2667" kern="1200">
                <a:solidFill>
                  <a:schemeClr val="tx1"/>
                </a:solidFill>
                <a:latin typeface="+mj-lt"/>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nl-NL" sz="4000" dirty="0"/>
              <a:t>Design learning material using video</a:t>
            </a:r>
          </a:p>
          <a:p>
            <a:pPr lvl="1"/>
            <a:r>
              <a:rPr lang="nl-NL" sz="2800" dirty="0"/>
              <a:t>know/activate prior knowledge</a:t>
            </a:r>
          </a:p>
          <a:p>
            <a:pPr lvl="1"/>
            <a:r>
              <a:rPr lang="nl-NL" sz="2800" dirty="0"/>
              <a:t>explicit learning goal(s)</a:t>
            </a:r>
          </a:p>
          <a:p>
            <a:pPr lvl="1"/>
            <a:r>
              <a:rPr lang="nl-NL" sz="2800" dirty="0"/>
              <a:t>activate learner</a:t>
            </a:r>
          </a:p>
          <a:p>
            <a:pPr lvl="2"/>
            <a:r>
              <a:rPr lang="nl-NL" sz="2400" dirty="0"/>
              <a:t>during watching</a:t>
            </a:r>
          </a:p>
          <a:p>
            <a:pPr lvl="2"/>
            <a:r>
              <a:rPr lang="nl-NL" sz="2400" dirty="0"/>
              <a:t>afterwards (assessment?)</a:t>
            </a:r>
          </a:p>
          <a:p>
            <a:pPr lvl="1"/>
            <a:r>
              <a:rPr lang="nl-NL" sz="2800" dirty="0"/>
              <a:t>select format and approach</a:t>
            </a:r>
          </a:p>
          <a:p>
            <a:pPr lvl="2"/>
            <a:r>
              <a:rPr lang="nl-NL" sz="2400" dirty="0"/>
              <a:t>visualisation </a:t>
            </a:r>
          </a:p>
          <a:p>
            <a:pPr lvl="2"/>
            <a:r>
              <a:rPr lang="nl-NL" sz="2400" dirty="0"/>
              <a:t>accessibility &amp; copyrights</a:t>
            </a:r>
          </a:p>
          <a:p>
            <a:pPr lvl="2"/>
            <a:endParaRPr lang="nl-NL" sz="2933" dirty="0"/>
          </a:p>
        </p:txBody>
      </p:sp>
      <p:pic>
        <p:nvPicPr>
          <p:cNvPr id="20" name="Picture 1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5893" y="2307371"/>
            <a:ext cx="1351177" cy="3952252"/>
          </a:xfrm>
          <a:prstGeom prst="rect">
            <a:avLst/>
          </a:prstGeom>
        </p:spPr>
      </p:pic>
      <p:pic>
        <p:nvPicPr>
          <p:cNvPr id="20482" name="Picture 2" descr="Image result for voorkennis">
            <a:extLst>
              <a:ext uri="{FF2B5EF4-FFF2-40B4-BE49-F238E27FC236}">
                <a16:creationId xmlns:a16="http://schemas.microsoft.com/office/drawing/2014/main" id="{8263439F-1E82-48B1-A988-F8D0D000FA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8768" y="6083740"/>
            <a:ext cx="742268" cy="72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Maximaal drie doelen voor je website">
            <a:extLst>
              <a:ext uri="{FF2B5EF4-FFF2-40B4-BE49-F238E27FC236}">
                <a16:creationId xmlns:a16="http://schemas.microsoft.com/office/drawing/2014/main" id="{83012E36-6C3B-48BF-B8CC-4EEFDE6EF8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1902" y="6083740"/>
            <a:ext cx="1333333" cy="72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Image result for we want you">
            <a:extLst>
              <a:ext uri="{FF2B5EF4-FFF2-40B4-BE49-F238E27FC236}">
                <a16:creationId xmlns:a16="http://schemas.microsoft.com/office/drawing/2014/main" id="{AFA76BEF-7344-4E37-9166-98FCAFBC10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6101" y="6083740"/>
            <a:ext cx="783000" cy="72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554" name="Picture 2" descr="Image result for video archief">
            <a:extLst>
              <a:ext uri="{FF2B5EF4-FFF2-40B4-BE49-F238E27FC236}">
                <a16:creationId xmlns:a16="http://schemas.microsoft.com/office/drawing/2014/main" id="{B9BD386F-68F9-491F-BB8F-FF5C5386E8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6674" y="2035080"/>
            <a:ext cx="3812400" cy="214447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0C60FF7-91DC-4672-A278-BB878F6C78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6083740"/>
            <a:ext cx="1398000" cy="7200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8780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How to design?</a:t>
            </a:r>
          </a:p>
        </p:txBody>
      </p:sp>
      <p:sp>
        <p:nvSpPr>
          <p:cNvPr id="18" name="Content Placeholder 2"/>
          <p:cNvSpPr txBox="1">
            <a:spLocks/>
          </p:cNvSpPr>
          <p:nvPr/>
        </p:nvSpPr>
        <p:spPr>
          <a:xfrm>
            <a:off x="480001" y="1296000"/>
            <a:ext cx="11102399" cy="4445149"/>
          </a:xfrm>
          <a:prstGeom prst="rect">
            <a:avLst/>
          </a:prstGeom>
        </p:spPr>
        <p:txBody>
          <a:bodyPr vert="horz" lIns="0" tIns="0" rIns="0" bIns="0" rtlCol="0">
            <a:noAutofit/>
          </a:bodyPr>
          <a:lstStyle>
            <a:lvl1pPr marL="457189" indent="-457189" algn="l" defTabSz="609585" rtl="0" eaLnBrk="1" latinLnBrk="0" hangingPunct="1">
              <a:spcBef>
                <a:spcPts val="0"/>
              </a:spcBef>
              <a:buFont typeface="Arial"/>
              <a:buChar char="•"/>
              <a:defRPr sz="4267" kern="1200">
                <a:solidFill>
                  <a:schemeClr val="tx1"/>
                </a:solidFill>
                <a:latin typeface="+mj-lt"/>
                <a:ea typeface="+mn-ea"/>
                <a:cs typeface="Verdana"/>
              </a:defRPr>
            </a:lvl1pPr>
            <a:lvl2pPr marL="956709" indent="-478355" algn="l" defTabSz="609585" rtl="0" eaLnBrk="1" latinLnBrk="0" hangingPunct="1">
              <a:spcBef>
                <a:spcPts val="0"/>
              </a:spcBef>
              <a:buFont typeface="Lucida Grande"/>
              <a:buChar char="-"/>
              <a:defRPr sz="3733" kern="1200">
                <a:solidFill>
                  <a:schemeClr val="tx1"/>
                </a:solidFill>
                <a:latin typeface="+mj-lt"/>
                <a:ea typeface="+mn-ea"/>
                <a:cs typeface="Verdana"/>
              </a:defRPr>
            </a:lvl2pPr>
            <a:lvl3pPr marL="1430831" indent="-476239" algn="l" defTabSz="609585" rtl="0" eaLnBrk="1" latinLnBrk="0" hangingPunct="1">
              <a:spcBef>
                <a:spcPts val="0"/>
              </a:spcBef>
              <a:buFont typeface="Lucida Grande"/>
              <a:buChar char="-"/>
              <a:defRPr sz="3200" kern="1200">
                <a:solidFill>
                  <a:schemeClr val="tx1"/>
                </a:solidFill>
                <a:latin typeface="+mj-lt"/>
                <a:ea typeface="+mn-ea"/>
                <a:cs typeface="Verdana"/>
              </a:defRPr>
            </a:lvl3pPr>
            <a:lvl4pPr marL="1907070" indent="-474121" algn="l" defTabSz="609585" rtl="0" eaLnBrk="1" latinLnBrk="0" hangingPunct="1">
              <a:spcBef>
                <a:spcPts val="0"/>
              </a:spcBef>
              <a:buFont typeface="Lucida Grande"/>
              <a:buChar char="-"/>
              <a:defRPr sz="2667" kern="1200">
                <a:solidFill>
                  <a:schemeClr val="tx1"/>
                </a:solidFill>
                <a:latin typeface="+mj-lt"/>
                <a:ea typeface="+mn-ea"/>
                <a:cs typeface="Verdana"/>
              </a:defRPr>
            </a:lvl4pPr>
            <a:lvl5pPr marL="2391774" indent="-480472" algn="l" defTabSz="609585" rtl="0" eaLnBrk="1" latinLnBrk="0" hangingPunct="1">
              <a:spcBef>
                <a:spcPts val="0"/>
              </a:spcBef>
              <a:buFont typeface="Lucida Grande"/>
              <a:buChar char="-"/>
              <a:defRPr sz="2667" kern="1200">
                <a:solidFill>
                  <a:schemeClr val="tx1"/>
                </a:solidFill>
                <a:latin typeface="+mj-lt"/>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nl-NL" sz="4000" dirty="0"/>
              <a:t>Design learning material using video</a:t>
            </a:r>
          </a:p>
          <a:p>
            <a:pPr lvl="1"/>
            <a:r>
              <a:rPr lang="nl-NL" sz="2800" dirty="0"/>
              <a:t>know/activate prior knowledge</a:t>
            </a:r>
          </a:p>
          <a:p>
            <a:pPr lvl="1"/>
            <a:r>
              <a:rPr lang="nl-NL" sz="2800" dirty="0"/>
              <a:t>explicit learning goal(s)</a:t>
            </a:r>
          </a:p>
          <a:p>
            <a:pPr lvl="1"/>
            <a:r>
              <a:rPr lang="nl-NL" sz="2800" dirty="0"/>
              <a:t>activate learner</a:t>
            </a:r>
          </a:p>
          <a:p>
            <a:pPr lvl="2"/>
            <a:r>
              <a:rPr lang="nl-NL" sz="2400" dirty="0"/>
              <a:t>during watching</a:t>
            </a:r>
          </a:p>
          <a:p>
            <a:pPr lvl="2"/>
            <a:r>
              <a:rPr lang="nl-NL" sz="2400" dirty="0"/>
              <a:t>afterwards (assessment?)</a:t>
            </a:r>
          </a:p>
          <a:p>
            <a:pPr lvl="1"/>
            <a:r>
              <a:rPr lang="nl-NL" sz="2800" dirty="0"/>
              <a:t>select format and approach</a:t>
            </a:r>
          </a:p>
          <a:p>
            <a:pPr lvl="2"/>
            <a:r>
              <a:rPr lang="nl-NL" sz="2400" dirty="0"/>
              <a:t>visualisation </a:t>
            </a:r>
          </a:p>
          <a:p>
            <a:pPr lvl="2"/>
            <a:r>
              <a:rPr lang="nl-NL" sz="2400" dirty="0"/>
              <a:t>accessibility &amp; copyrights &amp; informed consent</a:t>
            </a:r>
          </a:p>
          <a:p>
            <a:pPr lvl="2"/>
            <a:r>
              <a:rPr lang="nl-NL" sz="2400" dirty="0"/>
              <a:t>budget/expertise/time </a:t>
            </a:r>
          </a:p>
        </p:txBody>
      </p:sp>
      <p:pic>
        <p:nvPicPr>
          <p:cNvPr id="20" name="Picture 1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5893" y="2307371"/>
            <a:ext cx="1351177" cy="3952252"/>
          </a:xfrm>
          <a:prstGeom prst="rect">
            <a:avLst/>
          </a:prstGeom>
        </p:spPr>
      </p:pic>
      <p:pic>
        <p:nvPicPr>
          <p:cNvPr id="20482" name="Picture 2" descr="Image result for voorkennis">
            <a:extLst>
              <a:ext uri="{FF2B5EF4-FFF2-40B4-BE49-F238E27FC236}">
                <a16:creationId xmlns:a16="http://schemas.microsoft.com/office/drawing/2014/main" id="{8263439F-1E82-48B1-A988-F8D0D000FA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8768" y="6083740"/>
            <a:ext cx="742268" cy="72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Maximaal drie doelen voor je website">
            <a:extLst>
              <a:ext uri="{FF2B5EF4-FFF2-40B4-BE49-F238E27FC236}">
                <a16:creationId xmlns:a16="http://schemas.microsoft.com/office/drawing/2014/main" id="{83012E36-6C3B-48BF-B8CC-4EEFDE6EF8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1902" y="6083740"/>
            <a:ext cx="1333333" cy="72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Image result for we want you">
            <a:extLst>
              <a:ext uri="{FF2B5EF4-FFF2-40B4-BE49-F238E27FC236}">
                <a16:creationId xmlns:a16="http://schemas.microsoft.com/office/drawing/2014/main" id="{AFA76BEF-7344-4E37-9166-98FCAFBC10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6101" y="6083740"/>
            <a:ext cx="783000" cy="72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626" name="Picture 2" descr="Related image">
            <a:extLst>
              <a:ext uri="{FF2B5EF4-FFF2-40B4-BE49-F238E27FC236}">
                <a16:creationId xmlns:a16="http://schemas.microsoft.com/office/drawing/2014/main" id="{16ACD450-248F-435C-94A8-1A8B372327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6674" y="2035080"/>
            <a:ext cx="3812400" cy="214447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554" name="Picture 2" descr="Image result for video archief">
            <a:extLst>
              <a:ext uri="{FF2B5EF4-FFF2-40B4-BE49-F238E27FC236}">
                <a16:creationId xmlns:a16="http://schemas.microsoft.com/office/drawing/2014/main" id="{B9BD386F-68F9-491F-BB8F-FF5C5386E80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09520" y="6083740"/>
            <a:ext cx="1280000" cy="72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0C60FF7-91DC-4672-A278-BB878F6C78C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6083740"/>
            <a:ext cx="1398000" cy="7200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3141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How to design?</a:t>
            </a:r>
          </a:p>
        </p:txBody>
      </p:sp>
      <p:sp>
        <p:nvSpPr>
          <p:cNvPr id="18" name="Content Placeholder 2"/>
          <p:cNvSpPr txBox="1">
            <a:spLocks/>
          </p:cNvSpPr>
          <p:nvPr/>
        </p:nvSpPr>
        <p:spPr>
          <a:xfrm>
            <a:off x="480001" y="1296000"/>
            <a:ext cx="11102399" cy="4445149"/>
          </a:xfrm>
          <a:prstGeom prst="rect">
            <a:avLst/>
          </a:prstGeom>
        </p:spPr>
        <p:txBody>
          <a:bodyPr vert="horz" lIns="0" tIns="0" rIns="0" bIns="0" rtlCol="0">
            <a:noAutofit/>
          </a:bodyPr>
          <a:lstStyle>
            <a:lvl1pPr marL="457189" indent="-457189" algn="l" defTabSz="609585" rtl="0" eaLnBrk="1" latinLnBrk="0" hangingPunct="1">
              <a:spcBef>
                <a:spcPts val="0"/>
              </a:spcBef>
              <a:buFont typeface="Arial"/>
              <a:buChar char="•"/>
              <a:defRPr sz="4267" kern="1200">
                <a:solidFill>
                  <a:schemeClr val="tx1"/>
                </a:solidFill>
                <a:latin typeface="+mj-lt"/>
                <a:ea typeface="+mn-ea"/>
                <a:cs typeface="Verdana"/>
              </a:defRPr>
            </a:lvl1pPr>
            <a:lvl2pPr marL="956709" indent="-478355" algn="l" defTabSz="609585" rtl="0" eaLnBrk="1" latinLnBrk="0" hangingPunct="1">
              <a:spcBef>
                <a:spcPts val="0"/>
              </a:spcBef>
              <a:buFont typeface="Lucida Grande"/>
              <a:buChar char="-"/>
              <a:defRPr sz="3733" kern="1200">
                <a:solidFill>
                  <a:schemeClr val="tx1"/>
                </a:solidFill>
                <a:latin typeface="+mj-lt"/>
                <a:ea typeface="+mn-ea"/>
                <a:cs typeface="Verdana"/>
              </a:defRPr>
            </a:lvl2pPr>
            <a:lvl3pPr marL="1430831" indent="-476239" algn="l" defTabSz="609585" rtl="0" eaLnBrk="1" latinLnBrk="0" hangingPunct="1">
              <a:spcBef>
                <a:spcPts val="0"/>
              </a:spcBef>
              <a:buFont typeface="Lucida Grande"/>
              <a:buChar char="-"/>
              <a:defRPr sz="3200" kern="1200">
                <a:solidFill>
                  <a:schemeClr val="tx1"/>
                </a:solidFill>
                <a:latin typeface="+mj-lt"/>
                <a:ea typeface="+mn-ea"/>
                <a:cs typeface="Verdana"/>
              </a:defRPr>
            </a:lvl3pPr>
            <a:lvl4pPr marL="1907070" indent="-474121" algn="l" defTabSz="609585" rtl="0" eaLnBrk="1" latinLnBrk="0" hangingPunct="1">
              <a:spcBef>
                <a:spcPts val="0"/>
              </a:spcBef>
              <a:buFont typeface="Lucida Grande"/>
              <a:buChar char="-"/>
              <a:defRPr sz="2667" kern="1200">
                <a:solidFill>
                  <a:schemeClr val="tx1"/>
                </a:solidFill>
                <a:latin typeface="+mj-lt"/>
                <a:ea typeface="+mn-ea"/>
                <a:cs typeface="Verdana"/>
              </a:defRPr>
            </a:lvl4pPr>
            <a:lvl5pPr marL="2391774" indent="-480472" algn="l" defTabSz="609585" rtl="0" eaLnBrk="1" latinLnBrk="0" hangingPunct="1">
              <a:spcBef>
                <a:spcPts val="0"/>
              </a:spcBef>
              <a:buFont typeface="Lucida Grande"/>
              <a:buChar char="-"/>
              <a:defRPr sz="2667" kern="1200">
                <a:solidFill>
                  <a:schemeClr val="tx1"/>
                </a:solidFill>
                <a:latin typeface="+mj-lt"/>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a:buNone/>
            </a:pPr>
            <a:r>
              <a:rPr lang="nl-NL" sz="4000" dirty="0"/>
              <a:t>Design learning material using video</a:t>
            </a:r>
          </a:p>
          <a:p>
            <a:pPr lvl="1"/>
            <a:r>
              <a:rPr lang="nl-NL" sz="2800" dirty="0"/>
              <a:t>know/activate prior knowledge</a:t>
            </a:r>
          </a:p>
          <a:p>
            <a:pPr lvl="1"/>
            <a:r>
              <a:rPr lang="nl-NL" sz="2800" dirty="0"/>
              <a:t>explicit learning goal(s)</a:t>
            </a:r>
          </a:p>
          <a:p>
            <a:pPr lvl="1"/>
            <a:r>
              <a:rPr lang="nl-NL" sz="2800" dirty="0"/>
              <a:t>activate learner</a:t>
            </a:r>
          </a:p>
          <a:p>
            <a:pPr lvl="2"/>
            <a:r>
              <a:rPr lang="nl-NL" sz="2400" dirty="0"/>
              <a:t>during watching</a:t>
            </a:r>
          </a:p>
          <a:p>
            <a:pPr lvl="2"/>
            <a:r>
              <a:rPr lang="nl-NL" sz="2400" dirty="0"/>
              <a:t>afterwards (assessment?)</a:t>
            </a:r>
          </a:p>
          <a:p>
            <a:pPr lvl="1"/>
            <a:r>
              <a:rPr lang="nl-NL" sz="2800" dirty="0"/>
              <a:t>select format and approach</a:t>
            </a:r>
          </a:p>
          <a:p>
            <a:pPr lvl="2"/>
            <a:r>
              <a:rPr lang="nl-NL" sz="2400" dirty="0"/>
              <a:t>visualisation </a:t>
            </a:r>
          </a:p>
          <a:p>
            <a:pPr lvl="2"/>
            <a:r>
              <a:rPr lang="nl-NL" sz="2400" dirty="0"/>
              <a:t>accessibility &amp; copyrights</a:t>
            </a:r>
          </a:p>
          <a:p>
            <a:pPr lvl="2"/>
            <a:r>
              <a:rPr lang="nl-NL" sz="2400" dirty="0"/>
              <a:t>budget/expertise/time </a:t>
            </a:r>
          </a:p>
          <a:p>
            <a:pPr lvl="2"/>
            <a:r>
              <a:rPr lang="nl-NL" sz="2400" dirty="0"/>
              <a:t>life cycle</a:t>
            </a:r>
          </a:p>
          <a:p>
            <a:pPr marL="1432949" lvl="3" indent="0">
              <a:buNone/>
            </a:pPr>
            <a:endParaRPr lang="nl-NL" sz="2400" dirty="0"/>
          </a:p>
          <a:p>
            <a:pPr lvl="2"/>
            <a:endParaRPr lang="nl-NL" sz="2933" dirty="0"/>
          </a:p>
        </p:txBody>
      </p:sp>
      <p:pic>
        <p:nvPicPr>
          <p:cNvPr id="20" name="Picture 1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5893" y="2307371"/>
            <a:ext cx="1351177" cy="3952252"/>
          </a:xfrm>
          <a:prstGeom prst="rect">
            <a:avLst/>
          </a:prstGeom>
        </p:spPr>
      </p:pic>
      <p:pic>
        <p:nvPicPr>
          <p:cNvPr id="20482" name="Picture 2" descr="Image result for voorkennis">
            <a:extLst>
              <a:ext uri="{FF2B5EF4-FFF2-40B4-BE49-F238E27FC236}">
                <a16:creationId xmlns:a16="http://schemas.microsoft.com/office/drawing/2014/main" id="{8263439F-1E82-48B1-A988-F8D0D000FA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8768" y="6083740"/>
            <a:ext cx="742268" cy="72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Maximaal drie doelen voor je website">
            <a:extLst>
              <a:ext uri="{FF2B5EF4-FFF2-40B4-BE49-F238E27FC236}">
                <a16:creationId xmlns:a16="http://schemas.microsoft.com/office/drawing/2014/main" id="{83012E36-6C3B-48BF-B8CC-4EEFDE6EF8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1902" y="6083740"/>
            <a:ext cx="1333333" cy="72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Image result for we want you">
            <a:extLst>
              <a:ext uri="{FF2B5EF4-FFF2-40B4-BE49-F238E27FC236}">
                <a16:creationId xmlns:a16="http://schemas.microsoft.com/office/drawing/2014/main" id="{AFA76BEF-7344-4E37-9166-98FCAFBC10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6101" y="6083740"/>
            <a:ext cx="783000" cy="72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626" name="Picture 2" descr="Related image">
            <a:extLst>
              <a:ext uri="{FF2B5EF4-FFF2-40B4-BE49-F238E27FC236}">
                <a16:creationId xmlns:a16="http://schemas.microsoft.com/office/drawing/2014/main" id="{16ACD450-248F-435C-94A8-1A8B3723271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40994" y="6083740"/>
            <a:ext cx="1280000" cy="72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554" name="Picture 2" descr="Image result for video archief">
            <a:extLst>
              <a:ext uri="{FF2B5EF4-FFF2-40B4-BE49-F238E27FC236}">
                <a16:creationId xmlns:a16="http://schemas.microsoft.com/office/drawing/2014/main" id="{B9BD386F-68F9-491F-BB8F-FF5C5386E80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09520" y="6083740"/>
            <a:ext cx="1280000" cy="720000"/>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0C60FF7-91DC-4672-A278-BB878F6C78C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6083740"/>
            <a:ext cx="1398000" cy="720000"/>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2" descr="Image result for gebruiksduur">
            <a:extLst>
              <a:ext uri="{FF2B5EF4-FFF2-40B4-BE49-F238E27FC236}">
                <a16:creationId xmlns:a16="http://schemas.microsoft.com/office/drawing/2014/main" id="{49D3839A-0A13-4A52-8CF9-881F4F3087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30606" y="2038277"/>
            <a:ext cx="3812400" cy="254477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Arrow: Curved Left 2">
            <a:extLst>
              <a:ext uri="{FF2B5EF4-FFF2-40B4-BE49-F238E27FC236}">
                <a16:creationId xmlns:a16="http://schemas.microsoft.com/office/drawing/2014/main" id="{4C095570-C828-4FCD-946D-ACE8BE074D51}"/>
              </a:ext>
            </a:extLst>
          </p:cNvPr>
          <p:cNvSpPr/>
          <p:nvPr/>
        </p:nvSpPr>
        <p:spPr>
          <a:xfrm>
            <a:off x="5186101" y="5275599"/>
            <a:ext cx="909899" cy="612555"/>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4" name="Arrow: Curved Left 13">
            <a:extLst>
              <a:ext uri="{FF2B5EF4-FFF2-40B4-BE49-F238E27FC236}">
                <a16:creationId xmlns:a16="http://schemas.microsoft.com/office/drawing/2014/main" id="{E1B21C49-1E74-4C81-B892-8D91068AC416}"/>
              </a:ext>
            </a:extLst>
          </p:cNvPr>
          <p:cNvSpPr/>
          <p:nvPr/>
        </p:nvSpPr>
        <p:spPr>
          <a:xfrm rot="10800000">
            <a:off x="809035" y="5215349"/>
            <a:ext cx="909899" cy="612555"/>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73623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How to design?</a:t>
            </a:r>
          </a:p>
        </p:txBody>
      </p:sp>
      <p:sp>
        <p:nvSpPr>
          <p:cNvPr id="3" name="Content Placeholder 2"/>
          <p:cNvSpPr>
            <a:spLocks noGrp="1"/>
          </p:cNvSpPr>
          <p:nvPr>
            <p:ph idx="1"/>
          </p:nvPr>
        </p:nvSpPr>
        <p:spPr>
          <a:xfrm>
            <a:off x="480002" y="1288474"/>
            <a:ext cx="10085892" cy="4911044"/>
          </a:xfrm>
        </p:spPr>
        <p:txBody>
          <a:bodyPr/>
          <a:lstStyle/>
          <a:p>
            <a:pPr marL="0" indent="0">
              <a:buNone/>
            </a:pPr>
            <a:r>
              <a:rPr lang="en-US" sz="4000" dirty="0"/>
              <a:t>Structure of knowledge clip</a:t>
            </a:r>
            <a:endParaRPr lang="en-US" sz="2800" dirty="0"/>
          </a:p>
          <a:p>
            <a:pPr marL="0" indent="0">
              <a:buNone/>
            </a:pPr>
            <a:endParaRPr lang="en-US" sz="200" dirty="0">
              <a:solidFill>
                <a:schemeClr val="accent1"/>
              </a:solidFill>
            </a:endParaRPr>
          </a:p>
          <a:p>
            <a:pPr marL="0" indent="0">
              <a:buNone/>
            </a:pPr>
            <a:endParaRPr lang="nl-NL" sz="24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5893" y="2307371"/>
            <a:ext cx="1351177" cy="3952252"/>
          </a:xfrm>
          <a:prstGeom prst="rect">
            <a:avLst/>
          </a:prstGeom>
        </p:spPr>
      </p:pic>
      <p:pic>
        <p:nvPicPr>
          <p:cNvPr id="10242" name="Picture 2" descr="Vertel wat je gaat vertellen">
            <a:extLst>
              <a:ext uri="{FF2B5EF4-FFF2-40B4-BE49-F238E27FC236}">
                <a16:creationId xmlns:a16="http://schemas.microsoft.com/office/drawing/2014/main" id="{CD875BC3-5B71-4F94-B2A9-06580BD5DB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1427" y="1982288"/>
            <a:ext cx="5051210" cy="2925801"/>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0000" y="2229200"/>
            <a:ext cx="3248169" cy="3693319"/>
          </a:xfrm>
          <a:prstGeom prst="rect">
            <a:avLst/>
          </a:prstGeom>
          <a:noFill/>
        </p:spPr>
        <p:txBody>
          <a:bodyPr wrap="square" rtlCol="0">
            <a:spAutoFit/>
          </a:bodyPr>
          <a:lstStyle/>
          <a:p>
            <a:r>
              <a:rPr lang="en-US" b="1" dirty="0"/>
              <a:t>Start</a:t>
            </a:r>
          </a:p>
          <a:p>
            <a:r>
              <a:rPr lang="en-US" dirty="0"/>
              <a:t>Introduction </a:t>
            </a:r>
          </a:p>
          <a:p>
            <a:r>
              <a:rPr lang="en-US" dirty="0"/>
              <a:t>Topic</a:t>
            </a:r>
          </a:p>
          <a:p>
            <a:r>
              <a:rPr lang="en-US" dirty="0"/>
              <a:t>Learning goals</a:t>
            </a:r>
          </a:p>
          <a:p>
            <a:endParaRPr lang="en-US" dirty="0"/>
          </a:p>
          <a:p>
            <a:r>
              <a:rPr lang="en-US" b="1" dirty="0"/>
              <a:t>Middle</a:t>
            </a:r>
          </a:p>
          <a:p>
            <a:r>
              <a:rPr lang="en-US" dirty="0"/>
              <a:t>Discuss topic</a:t>
            </a:r>
          </a:p>
          <a:p>
            <a:endParaRPr lang="en-US" dirty="0"/>
          </a:p>
          <a:p>
            <a:r>
              <a:rPr lang="en-US" b="1" dirty="0"/>
              <a:t>End</a:t>
            </a:r>
          </a:p>
          <a:p>
            <a:r>
              <a:rPr lang="en-US" dirty="0"/>
              <a:t>Summary</a:t>
            </a:r>
          </a:p>
          <a:p>
            <a:r>
              <a:rPr lang="en-US" dirty="0"/>
              <a:t>Repeat learning Goals</a:t>
            </a:r>
          </a:p>
          <a:p>
            <a:r>
              <a:rPr lang="en-US" dirty="0"/>
              <a:t>(Call to action – assignment)</a:t>
            </a:r>
          </a:p>
          <a:p>
            <a:endParaRPr lang="nl-NL" dirty="0"/>
          </a:p>
        </p:txBody>
      </p:sp>
    </p:spTree>
    <p:extLst>
      <p:ext uri="{BB962C8B-B14F-4D97-AF65-F5344CB8AC3E}">
        <p14:creationId xmlns:p14="http://schemas.microsoft.com/office/powerpoint/2010/main" val="3308398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NL" dirty="0"/>
              <a:t>How to design the video?</a:t>
            </a:r>
            <a:endParaRPr lang="en-GB" dirty="0"/>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5893" y="2307371"/>
            <a:ext cx="1351177" cy="3952252"/>
          </a:xfrm>
          <a:prstGeom prst="rect">
            <a:avLst/>
          </a:prstGeom>
        </p:spPr>
      </p:pic>
      <p:sp>
        <p:nvSpPr>
          <p:cNvPr id="14" name="Content Placeholder 2"/>
          <p:cNvSpPr txBox="1">
            <a:spLocks/>
          </p:cNvSpPr>
          <p:nvPr/>
        </p:nvSpPr>
        <p:spPr>
          <a:xfrm>
            <a:off x="480002" y="1288474"/>
            <a:ext cx="10085892" cy="4911044"/>
          </a:xfrm>
          <a:prstGeom prst="rect">
            <a:avLst/>
          </a:prstGeom>
        </p:spPr>
        <p:txBody>
          <a:bodyPr vert="horz" lIns="0" tIns="0" rIns="0" bIns="0" rtlCol="0">
            <a:noAutofit/>
          </a:bodyPr>
          <a:lstStyle>
            <a:lvl1pPr marL="457189" indent="-457189" algn="l" defTabSz="609585" rtl="0" eaLnBrk="1" latinLnBrk="0" hangingPunct="1">
              <a:spcBef>
                <a:spcPts val="0"/>
              </a:spcBef>
              <a:buFont typeface="Arial"/>
              <a:buChar char="•"/>
              <a:defRPr sz="4267" kern="1200">
                <a:solidFill>
                  <a:schemeClr val="tx1"/>
                </a:solidFill>
                <a:latin typeface="+mj-lt"/>
                <a:ea typeface="+mn-ea"/>
                <a:cs typeface="Verdana"/>
              </a:defRPr>
            </a:lvl1pPr>
            <a:lvl2pPr marL="956709" indent="-478355" algn="l" defTabSz="609585" rtl="0" eaLnBrk="1" latinLnBrk="0" hangingPunct="1">
              <a:spcBef>
                <a:spcPts val="0"/>
              </a:spcBef>
              <a:buFont typeface="Lucida Grande"/>
              <a:buChar char="-"/>
              <a:defRPr sz="3733" kern="1200">
                <a:solidFill>
                  <a:schemeClr val="tx1"/>
                </a:solidFill>
                <a:latin typeface="+mj-lt"/>
                <a:ea typeface="+mn-ea"/>
                <a:cs typeface="Verdana"/>
              </a:defRPr>
            </a:lvl2pPr>
            <a:lvl3pPr marL="1430831" indent="-476239" algn="l" defTabSz="609585" rtl="0" eaLnBrk="1" latinLnBrk="0" hangingPunct="1">
              <a:spcBef>
                <a:spcPts val="0"/>
              </a:spcBef>
              <a:buFont typeface="Lucida Grande"/>
              <a:buChar char="-"/>
              <a:defRPr sz="3200" kern="1200">
                <a:solidFill>
                  <a:schemeClr val="tx1"/>
                </a:solidFill>
                <a:latin typeface="+mj-lt"/>
                <a:ea typeface="+mn-ea"/>
                <a:cs typeface="Verdana"/>
              </a:defRPr>
            </a:lvl3pPr>
            <a:lvl4pPr marL="1907070" indent="-474121" algn="l" defTabSz="609585" rtl="0" eaLnBrk="1" latinLnBrk="0" hangingPunct="1">
              <a:spcBef>
                <a:spcPts val="0"/>
              </a:spcBef>
              <a:buFont typeface="Lucida Grande"/>
              <a:buChar char="-"/>
              <a:defRPr sz="2667" kern="1200">
                <a:solidFill>
                  <a:schemeClr val="tx1"/>
                </a:solidFill>
                <a:latin typeface="+mj-lt"/>
                <a:ea typeface="+mn-ea"/>
                <a:cs typeface="Verdana"/>
              </a:defRPr>
            </a:lvl4pPr>
            <a:lvl5pPr marL="2391774" indent="-480472" algn="l" defTabSz="609585" rtl="0" eaLnBrk="1" latinLnBrk="0" hangingPunct="1">
              <a:spcBef>
                <a:spcPts val="0"/>
              </a:spcBef>
              <a:buFont typeface="Lucida Grande"/>
              <a:buChar char="-"/>
              <a:defRPr sz="2667" kern="1200">
                <a:solidFill>
                  <a:schemeClr val="tx1"/>
                </a:solidFill>
                <a:latin typeface="+mj-lt"/>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4000" dirty="0"/>
              <a:t>Use Multimedia design principles of Mayer</a:t>
            </a:r>
          </a:p>
          <a:p>
            <a:pPr marL="0" indent="0">
              <a:buFont typeface="Arial"/>
              <a:buNone/>
            </a:pPr>
            <a:endParaRPr lang="en-US" sz="2800" dirty="0"/>
          </a:p>
          <a:p>
            <a:pPr marL="0" indent="0">
              <a:buFont typeface="Arial"/>
              <a:buNone/>
            </a:pPr>
            <a:endParaRPr lang="en-US" sz="200" dirty="0">
              <a:solidFill>
                <a:schemeClr val="accent1"/>
              </a:solidFill>
            </a:endParaRPr>
          </a:p>
        </p:txBody>
      </p:sp>
      <p:grpSp>
        <p:nvGrpSpPr>
          <p:cNvPr id="3" name="Group 2">
            <a:extLst>
              <a:ext uri="{FF2B5EF4-FFF2-40B4-BE49-F238E27FC236}">
                <a16:creationId xmlns:a16="http://schemas.microsoft.com/office/drawing/2014/main" id="{4CFEECD3-DDFF-4467-A3F2-D10D47089071}"/>
              </a:ext>
            </a:extLst>
          </p:cNvPr>
          <p:cNvGrpSpPr/>
          <p:nvPr/>
        </p:nvGrpSpPr>
        <p:grpSpPr>
          <a:xfrm>
            <a:off x="465745" y="2554130"/>
            <a:ext cx="8532482" cy="3343087"/>
            <a:chOff x="465744" y="2554130"/>
            <a:chExt cx="9091011" cy="4042065"/>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744" y="2567984"/>
              <a:ext cx="2194560" cy="2367280"/>
            </a:xfrm>
            <a:prstGeom prst="rect">
              <a:avLst/>
            </a:prstGeom>
          </p:spPr>
        </p:pic>
        <p:sp>
          <p:nvSpPr>
            <p:cNvPr id="11" name="Rounded Rectangle 10"/>
            <p:cNvSpPr/>
            <p:nvPr/>
          </p:nvSpPr>
          <p:spPr>
            <a:xfrm>
              <a:off x="3226250" y="2554131"/>
              <a:ext cx="3016579" cy="1359066"/>
            </a:xfrm>
            <a:prstGeom prst="round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800" b="1" dirty="0">
                  <a:solidFill>
                    <a:srgbClr val="001C3D"/>
                  </a:solidFill>
                </a:rPr>
                <a:t>1 topic</a:t>
              </a:r>
              <a:endParaRPr lang="en-GB" sz="2800" b="1" dirty="0">
                <a:solidFill>
                  <a:srgbClr val="001C3D"/>
                </a:solidFill>
              </a:endParaRPr>
            </a:p>
          </p:txBody>
        </p:sp>
        <p:sp>
          <p:nvSpPr>
            <p:cNvPr id="12" name="Rounded Rectangle 11"/>
            <p:cNvSpPr/>
            <p:nvPr/>
          </p:nvSpPr>
          <p:spPr>
            <a:xfrm>
              <a:off x="643320" y="5030354"/>
              <a:ext cx="1839408" cy="641023"/>
            </a:xfrm>
            <a:prstGeom prst="round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GB" sz="2800" b="1" dirty="0">
                  <a:solidFill>
                    <a:srgbClr val="001C3D"/>
                  </a:solidFill>
                </a:rPr>
                <a:t>2-5 min</a:t>
              </a:r>
            </a:p>
          </p:txBody>
        </p:sp>
        <p:sp>
          <p:nvSpPr>
            <p:cNvPr id="9" name="Rounded Rectangle 8"/>
            <p:cNvSpPr/>
            <p:nvPr/>
          </p:nvSpPr>
          <p:spPr>
            <a:xfrm>
              <a:off x="6525011" y="2554130"/>
              <a:ext cx="3016579" cy="1359066"/>
            </a:xfrm>
            <a:prstGeom prst="roundRect">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n-US" sz="2800" b="1" dirty="0">
                  <a:solidFill>
                    <a:srgbClr val="001C3D"/>
                  </a:solidFill>
                </a:rPr>
                <a:t>address viewer personally </a:t>
              </a:r>
              <a:endParaRPr lang="en-GB" sz="2800" b="1" dirty="0">
                <a:solidFill>
                  <a:srgbClr val="001C3D"/>
                </a:solidFill>
              </a:endParaRPr>
            </a:p>
          </p:txBody>
        </p:sp>
        <p:pic>
          <p:nvPicPr>
            <p:cNvPr id="2050" name="Picture 2" descr="http://clu.nl/wp-content/uploads/2018/08/image-1.png">
              <a:extLst>
                <a:ext uri="{FF2B5EF4-FFF2-40B4-BE49-F238E27FC236}">
                  <a16:creationId xmlns:a16="http://schemas.microsoft.com/office/drawing/2014/main" id="{F11E47A8-D227-4484-9E72-EF1B359CBE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6250" y="4278702"/>
              <a:ext cx="6330505" cy="231749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 name="Rectangle 4">
            <a:extLst>
              <a:ext uri="{FF2B5EF4-FFF2-40B4-BE49-F238E27FC236}">
                <a16:creationId xmlns:a16="http://schemas.microsoft.com/office/drawing/2014/main" id="{E14F8242-A51E-4A2E-8058-E727723B2D5B}"/>
              </a:ext>
            </a:extLst>
          </p:cNvPr>
          <p:cNvSpPr/>
          <p:nvPr/>
        </p:nvSpPr>
        <p:spPr>
          <a:xfrm>
            <a:off x="3048001" y="6040153"/>
            <a:ext cx="8348870" cy="461665"/>
          </a:xfrm>
          <a:prstGeom prst="rect">
            <a:avLst/>
          </a:prstGeom>
        </p:spPr>
        <p:txBody>
          <a:bodyPr wrap="square">
            <a:spAutoFit/>
          </a:bodyPr>
          <a:lstStyle/>
          <a:p>
            <a:r>
              <a:rPr lang="nl-NL" sz="1200" dirty="0">
                <a:hlinkClick r:id="rId6"/>
              </a:rPr>
              <a:t>http://www.digitaledidactiek.be/modules/2-ontwerp/theorie/mayer/mayers-ontwerpprincipes-van-multimedialeren/</a:t>
            </a:r>
            <a:endParaRPr lang="nl-NL" sz="1200" dirty="0"/>
          </a:p>
          <a:p>
            <a:endParaRPr lang="nl-NL" sz="1200" dirty="0"/>
          </a:p>
        </p:txBody>
      </p:sp>
      <p:pic>
        <p:nvPicPr>
          <p:cNvPr id="1026" name="Picture 2" descr="Puzzle, Pieces, Fit Together, Jigsaw, Solve, Colorful">
            <a:extLst>
              <a:ext uri="{FF2B5EF4-FFF2-40B4-BE49-F238E27FC236}">
                <a16:creationId xmlns:a16="http://schemas.microsoft.com/office/drawing/2014/main" id="{703C036B-63E1-490E-8215-32D803D4FAE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7850" y="4010629"/>
            <a:ext cx="824896" cy="6946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339BFD-40F1-409A-BBBC-AF96F7350C26}"/>
              </a:ext>
            </a:extLst>
          </p:cNvPr>
          <p:cNvSpPr txBox="1"/>
          <p:nvPr/>
        </p:nvSpPr>
        <p:spPr>
          <a:xfrm>
            <a:off x="5107814" y="4626043"/>
            <a:ext cx="1446230" cy="261610"/>
          </a:xfrm>
          <a:prstGeom prst="rect">
            <a:avLst/>
          </a:prstGeom>
          <a:noFill/>
        </p:spPr>
        <p:txBody>
          <a:bodyPr wrap="none" rtlCol="0">
            <a:spAutoFit/>
          </a:bodyPr>
          <a:lstStyle/>
          <a:p>
            <a:r>
              <a:rPr lang="nl-NL" sz="1100" dirty="0"/>
              <a:t>Segmentationprincipe</a:t>
            </a:r>
          </a:p>
        </p:txBody>
      </p:sp>
    </p:spTree>
    <p:extLst>
      <p:ext uri="{BB962C8B-B14F-4D97-AF65-F5344CB8AC3E}">
        <p14:creationId xmlns:p14="http://schemas.microsoft.com/office/powerpoint/2010/main" val="960603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59A515-0E51-412B-AEEC-1F9ABACC5693}"/>
              </a:ext>
            </a:extLst>
          </p:cNvPr>
          <p:cNvSpPr/>
          <p:nvPr/>
        </p:nvSpPr>
        <p:spPr>
          <a:xfrm>
            <a:off x="1540042" y="6280142"/>
            <a:ext cx="3262753" cy="369332"/>
          </a:xfrm>
          <a:prstGeom prst="rect">
            <a:avLst/>
          </a:prstGeom>
        </p:spPr>
        <p:txBody>
          <a:bodyPr wrap="none">
            <a:spAutoFit/>
          </a:bodyPr>
          <a:lstStyle/>
          <a:p>
            <a:r>
              <a:rPr lang="nl-NL" dirty="0">
                <a:hlinkClick r:id="rId2"/>
              </a:rPr>
              <a:t>https://youtu.be/GnVJx2QKWkE</a:t>
            </a:r>
            <a:r>
              <a:rPr lang="nl-NL" dirty="0"/>
              <a:t> </a:t>
            </a:r>
          </a:p>
        </p:txBody>
      </p:sp>
      <p:pic>
        <p:nvPicPr>
          <p:cNvPr id="5" name="Picture 4">
            <a:extLst>
              <a:ext uri="{FF2B5EF4-FFF2-40B4-BE49-F238E27FC236}">
                <a16:creationId xmlns:a16="http://schemas.microsoft.com/office/drawing/2014/main" id="{1F4DD30F-89ED-4CAC-BB89-01F672396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042" y="865082"/>
            <a:ext cx="9286453" cy="5226060"/>
          </a:xfrm>
          <a:prstGeom prst="rect">
            <a:avLst/>
          </a:prstGeom>
        </p:spPr>
      </p:pic>
    </p:spTree>
    <p:extLst>
      <p:ext uri="{BB962C8B-B14F-4D97-AF65-F5344CB8AC3E}">
        <p14:creationId xmlns:p14="http://schemas.microsoft.com/office/powerpoint/2010/main" val="1356881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8DBDC-35D3-44D3-A68B-5D21FDB932FF}"/>
              </a:ext>
            </a:extLst>
          </p:cNvPr>
          <p:cNvSpPr>
            <a:spLocks noGrp="1"/>
          </p:cNvSpPr>
          <p:nvPr>
            <p:ph type="title"/>
          </p:nvPr>
        </p:nvSpPr>
        <p:spPr/>
        <p:txBody>
          <a:bodyPr/>
          <a:lstStyle/>
          <a:p>
            <a:r>
              <a:rPr lang="nl-NL" dirty="0"/>
              <a:t>Exercise</a:t>
            </a:r>
          </a:p>
        </p:txBody>
      </p:sp>
      <p:sp>
        <p:nvSpPr>
          <p:cNvPr id="3" name="Content Placeholder 2">
            <a:extLst>
              <a:ext uri="{FF2B5EF4-FFF2-40B4-BE49-F238E27FC236}">
                <a16:creationId xmlns:a16="http://schemas.microsoft.com/office/drawing/2014/main" id="{BE139D42-C00D-482D-98B5-4E4893A9CC35}"/>
              </a:ext>
            </a:extLst>
          </p:cNvPr>
          <p:cNvSpPr>
            <a:spLocks noGrp="1"/>
          </p:cNvSpPr>
          <p:nvPr>
            <p:ph idx="1"/>
          </p:nvPr>
        </p:nvSpPr>
        <p:spPr/>
        <p:txBody>
          <a:bodyPr/>
          <a:lstStyle/>
          <a:p>
            <a:r>
              <a:rPr lang="nl-NL" dirty="0"/>
              <a:t>2 minutes to grade as duos the shown video</a:t>
            </a:r>
          </a:p>
          <a:p>
            <a:endParaRPr lang="nl-NL" dirty="0"/>
          </a:p>
          <a:p>
            <a:r>
              <a:rPr lang="nl-NL" dirty="0"/>
              <a:t>To enable submission all </a:t>
            </a:r>
            <a:r>
              <a:rPr lang="nl-NL" dirty="0" err="1"/>
              <a:t>scales</a:t>
            </a:r>
            <a:r>
              <a:rPr lang="nl-NL" dirty="0"/>
              <a:t> must </a:t>
            </a:r>
            <a:r>
              <a:rPr lang="nl-NL" dirty="0" err="1"/>
              <a:t>be</a:t>
            </a:r>
            <a:r>
              <a:rPr lang="nl-NL" dirty="0"/>
              <a:t> &gt; 0</a:t>
            </a:r>
          </a:p>
          <a:p>
            <a:endParaRPr lang="nl-NL" dirty="0"/>
          </a:p>
          <a:p>
            <a:r>
              <a:rPr lang="nl-NL" sz="4400" dirty="0"/>
              <a:t>Go to </a:t>
            </a:r>
            <a:r>
              <a:rPr lang="nl-NL" sz="4400" dirty="0">
                <a:hlinkClick r:id="rId3"/>
              </a:rPr>
              <a:t>https://www.wooclap.com/FHMLCLIPS/</a:t>
            </a:r>
            <a:r>
              <a:rPr lang="nl-NL" sz="4400" dirty="0"/>
              <a:t> </a:t>
            </a:r>
          </a:p>
          <a:p>
            <a:pPr marL="0" indent="0">
              <a:buNone/>
            </a:pPr>
            <a:endParaRPr lang="nl-NL" dirty="0"/>
          </a:p>
          <a:p>
            <a:endParaRPr lang="nl-NL" dirty="0"/>
          </a:p>
        </p:txBody>
      </p:sp>
    </p:spTree>
    <p:extLst>
      <p:ext uri="{BB962C8B-B14F-4D97-AF65-F5344CB8AC3E}">
        <p14:creationId xmlns:p14="http://schemas.microsoft.com/office/powerpoint/2010/main" val="1409527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0FA835-0939-4DE3-AA81-E8645AFD5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6159"/>
            <a:ext cx="12192000" cy="5582418"/>
          </a:xfrm>
          <a:prstGeom prst="rect">
            <a:avLst/>
          </a:prstGeom>
        </p:spPr>
      </p:pic>
      <p:sp>
        <p:nvSpPr>
          <p:cNvPr id="6" name="Title 1">
            <a:extLst>
              <a:ext uri="{FF2B5EF4-FFF2-40B4-BE49-F238E27FC236}">
                <a16:creationId xmlns:a16="http://schemas.microsoft.com/office/drawing/2014/main" id="{65295510-5114-4AE4-B999-C325D96B6D09}"/>
              </a:ext>
            </a:extLst>
          </p:cNvPr>
          <p:cNvSpPr txBox="1">
            <a:spLocks/>
          </p:cNvSpPr>
          <p:nvPr/>
        </p:nvSpPr>
        <p:spPr>
          <a:xfrm>
            <a:off x="480001" y="414260"/>
            <a:ext cx="11102399" cy="756000"/>
          </a:xfrm>
          <a:prstGeom prst="rect">
            <a:avLst/>
          </a:prstGeom>
        </p:spPr>
        <p:txBody>
          <a:bodyPr/>
          <a:lstStyle>
            <a:lvl1pPr algn="l" defTabSz="609585" rtl="0" eaLnBrk="1" latinLnBrk="0" hangingPunct="1">
              <a:spcBef>
                <a:spcPct val="0"/>
              </a:spcBef>
              <a:buNone/>
              <a:defRPr sz="4267" b="1" kern="1200">
                <a:solidFill>
                  <a:schemeClr val="tx2"/>
                </a:solidFill>
                <a:latin typeface="+mj-lt"/>
                <a:ea typeface="+mj-ea"/>
                <a:cs typeface="Verdana"/>
              </a:defRPr>
            </a:lvl1pPr>
          </a:lstStyle>
          <a:p>
            <a:r>
              <a:rPr lang="nl-NL" dirty="0"/>
              <a:t>Results: grading knowledge clip</a:t>
            </a:r>
          </a:p>
        </p:txBody>
      </p:sp>
    </p:spTree>
    <p:extLst>
      <p:ext uri="{BB962C8B-B14F-4D97-AF65-F5344CB8AC3E}">
        <p14:creationId xmlns:p14="http://schemas.microsoft.com/office/powerpoint/2010/main" val="4285027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Grading a knowledge clip – take </a:t>
            </a:r>
            <a:r>
              <a:rPr lang="nl-NL" dirty="0" err="1"/>
              <a:t>aways</a:t>
            </a:r>
            <a:endParaRPr lang="nl-NL" dirty="0"/>
          </a:p>
        </p:txBody>
      </p:sp>
      <p:sp>
        <p:nvSpPr>
          <p:cNvPr id="3" name="Content Placeholder 2"/>
          <p:cNvSpPr>
            <a:spLocks noGrp="1"/>
          </p:cNvSpPr>
          <p:nvPr>
            <p:ph idx="1"/>
          </p:nvPr>
        </p:nvSpPr>
        <p:spPr/>
        <p:txBody>
          <a:bodyPr/>
          <a:lstStyle/>
          <a:p>
            <a:pPr marL="0" indent="0">
              <a:buNone/>
            </a:pPr>
            <a:r>
              <a:rPr lang="nl-NL" sz="4000" dirty="0">
                <a:solidFill>
                  <a:schemeClr val="accent1"/>
                </a:solidFill>
              </a:rPr>
              <a:t>Remains as stand-alone item difficult</a:t>
            </a:r>
          </a:p>
          <a:p>
            <a:pPr lvl="1"/>
            <a:r>
              <a:rPr lang="nl-NL" sz="3466" dirty="0"/>
              <a:t>Visual design</a:t>
            </a:r>
          </a:p>
          <a:p>
            <a:pPr lvl="1"/>
            <a:r>
              <a:rPr lang="nl-NL" sz="3466" dirty="0"/>
              <a:t>Multi-media principles</a:t>
            </a:r>
            <a:endParaRPr lang="nl-NL" sz="1600" dirty="0"/>
          </a:p>
          <a:p>
            <a:pPr lvl="1"/>
            <a:endParaRPr lang="nl-NL" sz="1600" dirty="0"/>
          </a:p>
          <a:p>
            <a:pPr marL="0" indent="0">
              <a:buNone/>
            </a:pPr>
            <a:r>
              <a:rPr lang="nl-NL" sz="4000" dirty="0">
                <a:solidFill>
                  <a:schemeClr val="accent1"/>
                </a:solidFill>
              </a:rPr>
              <a:t>Depends on the didactic embedding</a:t>
            </a:r>
          </a:p>
          <a:p>
            <a:pPr lvl="1"/>
            <a:r>
              <a:rPr lang="nl-NL" sz="3466" dirty="0"/>
              <a:t>Good videos can become bad educational practice</a:t>
            </a:r>
          </a:p>
          <a:p>
            <a:pPr lvl="1"/>
            <a:r>
              <a:rPr lang="nl-NL" sz="3466" dirty="0"/>
              <a:t>Bad videos can become excellent educational practice</a:t>
            </a:r>
            <a:endParaRPr lang="nl-NL" sz="2000" dirty="0"/>
          </a:p>
          <a:p>
            <a:pPr lvl="1"/>
            <a:endParaRPr lang="nl-NL" sz="2000" dirty="0"/>
          </a:p>
          <a:p>
            <a:pPr marL="0" indent="0">
              <a:buNone/>
            </a:pPr>
            <a:r>
              <a:rPr lang="nl-NL" sz="4000" dirty="0">
                <a:solidFill>
                  <a:schemeClr val="accent1"/>
                </a:solidFill>
              </a:rPr>
              <a:t>Focus on the embedding</a:t>
            </a:r>
          </a:p>
        </p:txBody>
      </p:sp>
    </p:spTree>
    <p:extLst>
      <p:ext uri="{BB962C8B-B14F-4D97-AF65-F5344CB8AC3E}">
        <p14:creationId xmlns:p14="http://schemas.microsoft.com/office/powerpoint/2010/main" val="382606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Summary: how to design knowledge clips</a:t>
            </a:r>
          </a:p>
        </p:txBody>
      </p:sp>
      <p:sp>
        <p:nvSpPr>
          <p:cNvPr id="3" name="Content Placeholder 2"/>
          <p:cNvSpPr>
            <a:spLocks noGrp="1"/>
          </p:cNvSpPr>
          <p:nvPr>
            <p:ph idx="1"/>
          </p:nvPr>
        </p:nvSpPr>
        <p:spPr/>
        <p:txBody>
          <a:bodyPr/>
          <a:lstStyle/>
          <a:p>
            <a:pPr marL="514350" indent="-514350">
              <a:buFont typeface="+mj-lt"/>
              <a:buAutoNum type="arabicPeriod"/>
            </a:pPr>
            <a:r>
              <a:rPr lang="nl-NL" sz="4000" dirty="0"/>
              <a:t>State the learning goal(s)</a:t>
            </a:r>
          </a:p>
          <a:p>
            <a:pPr marL="514350" indent="-514350">
              <a:buFont typeface="+mj-lt"/>
              <a:buAutoNum type="arabicPeriod"/>
            </a:pPr>
            <a:r>
              <a:rPr lang="nl-NL" sz="4000" dirty="0"/>
              <a:t>How a clip contributes to that goal(s)</a:t>
            </a:r>
          </a:p>
          <a:p>
            <a:pPr marL="514350" indent="-514350">
              <a:buFont typeface="+mj-lt"/>
              <a:buAutoNum type="arabicPeriod"/>
            </a:pPr>
            <a:r>
              <a:rPr lang="nl-NL" sz="4000" dirty="0"/>
              <a:t>What will be expected from the learners</a:t>
            </a:r>
          </a:p>
          <a:p>
            <a:pPr marL="514350" indent="-514350">
              <a:buFont typeface="+mj-lt"/>
              <a:buAutoNum type="arabicPeriod"/>
            </a:pPr>
            <a:r>
              <a:rPr lang="nl-NL" sz="4000" dirty="0"/>
              <a:t>Which content and format of the clip</a:t>
            </a:r>
          </a:p>
          <a:p>
            <a:pPr marL="514350" indent="-514350">
              <a:buFont typeface="+mj-lt"/>
              <a:buAutoNum type="arabicPeriod"/>
            </a:pPr>
            <a:r>
              <a:rPr lang="nl-NL" sz="4000" dirty="0"/>
              <a:t>Integrate clip in course</a:t>
            </a:r>
          </a:p>
          <a:p>
            <a:pPr marL="514350" indent="-514350">
              <a:buFont typeface="+mj-lt"/>
              <a:buAutoNum type="arabicPeriod"/>
            </a:pPr>
            <a:r>
              <a:rPr lang="nl-NL" sz="4000" dirty="0"/>
              <a:t>Collect visualisations </a:t>
            </a:r>
          </a:p>
          <a:p>
            <a:pPr marL="514350" indent="-514350">
              <a:buFont typeface="+mj-lt"/>
              <a:buAutoNum type="arabicPeriod"/>
            </a:pPr>
            <a:r>
              <a:rPr lang="nl-NL" sz="4000" dirty="0"/>
              <a:t>Write a concise script </a:t>
            </a:r>
          </a:p>
        </p:txBody>
      </p:sp>
    </p:spTree>
    <p:extLst>
      <p:ext uri="{BB962C8B-B14F-4D97-AF65-F5344CB8AC3E}">
        <p14:creationId xmlns:p14="http://schemas.microsoft.com/office/powerpoint/2010/main" val="26209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286E-8859-4B98-A608-38DDADDB57FC}"/>
              </a:ext>
            </a:extLst>
          </p:cNvPr>
          <p:cNvSpPr>
            <a:spLocks noGrp="1"/>
          </p:cNvSpPr>
          <p:nvPr>
            <p:ph type="title"/>
          </p:nvPr>
        </p:nvSpPr>
        <p:spPr/>
        <p:txBody>
          <a:bodyPr/>
          <a:lstStyle/>
          <a:p>
            <a:r>
              <a:rPr lang="nl-NL" dirty="0"/>
              <a:t>First impressions clip 1</a:t>
            </a:r>
          </a:p>
        </p:txBody>
      </p:sp>
      <p:sp>
        <p:nvSpPr>
          <p:cNvPr id="3" name="Content Placeholder 2">
            <a:extLst>
              <a:ext uri="{FF2B5EF4-FFF2-40B4-BE49-F238E27FC236}">
                <a16:creationId xmlns:a16="http://schemas.microsoft.com/office/drawing/2014/main" id="{79B37074-B777-4168-A948-904D0E978217}"/>
              </a:ext>
            </a:extLst>
          </p:cNvPr>
          <p:cNvSpPr>
            <a:spLocks noGrp="1"/>
          </p:cNvSpPr>
          <p:nvPr>
            <p:ph idx="1"/>
          </p:nvPr>
        </p:nvSpPr>
        <p:spPr/>
        <p:txBody>
          <a:bodyPr/>
          <a:lstStyle/>
          <a:p>
            <a:r>
              <a:rPr lang="nl-NL" dirty="0"/>
              <a:t>What is the context?</a:t>
            </a:r>
          </a:p>
          <a:p>
            <a:r>
              <a:rPr lang="nl-NL" dirty="0"/>
              <a:t>What is expected from you?</a:t>
            </a:r>
          </a:p>
          <a:p>
            <a:r>
              <a:rPr lang="nl-NL" dirty="0"/>
              <a:t>Why is it relevant?</a:t>
            </a:r>
          </a:p>
          <a:p>
            <a:r>
              <a:rPr lang="nl-NL" dirty="0"/>
              <a:t>What is the message?</a:t>
            </a:r>
          </a:p>
          <a:p>
            <a:r>
              <a:rPr lang="nl-NL" dirty="0"/>
              <a:t>Recording quality?</a:t>
            </a:r>
          </a:p>
          <a:p>
            <a:r>
              <a:rPr lang="nl-NL" dirty="0"/>
              <a:t>……….</a:t>
            </a:r>
          </a:p>
        </p:txBody>
      </p:sp>
      <p:grpSp>
        <p:nvGrpSpPr>
          <p:cNvPr id="6" name="Group 5">
            <a:extLst>
              <a:ext uri="{FF2B5EF4-FFF2-40B4-BE49-F238E27FC236}">
                <a16:creationId xmlns:a16="http://schemas.microsoft.com/office/drawing/2014/main" id="{E19ABA73-FE8E-42AB-9EE6-62C78B29B493}"/>
              </a:ext>
            </a:extLst>
          </p:cNvPr>
          <p:cNvGrpSpPr/>
          <p:nvPr/>
        </p:nvGrpSpPr>
        <p:grpSpPr>
          <a:xfrm>
            <a:off x="5880100" y="3326384"/>
            <a:ext cx="5975828" cy="2756916"/>
            <a:chOff x="1781331" y="1535684"/>
            <a:chExt cx="9325297" cy="4445000"/>
          </a:xfrm>
        </p:grpSpPr>
        <p:pic>
          <p:nvPicPr>
            <p:cNvPr id="4" name="Picture 2" descr="Question mark PNG">
              <a:extLst>
                <a:ext uri="{FF2B5EF4-FFF2-40B4-BE49-F238E27FC236}">
                  <a16:creationId xmlns:a16="http://schemas.microsoft.com/office/drawing/2014/main" id="{52355B4D-142C-4040-A4D6-1B20EF3B91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1628" y="1535684"/>
              <a:ext cx="4445000" cy="444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Question mark PNG">
              <a:extLst>
                <a:ext uri="{FF2B5EF4-FFF2-40B4-BE49-F238E27FC236}">
                  <a16:creationId xmlns:a16="http://schemas.microsoft.com/office/drawing/2014/main" id="{75419FB0-1079-429F-8198-67F190233A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81331" y="1535684"/>
              <a:ext cx="4445000" cy="444500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AFD2CCCB-A860-4A0A-9798-F37185937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5426" y="6363398"/>
            <a:ext cx="1436574" cy="513062"/>
          </a:xfrm>
          <a:prstGeom prst="rect">
            <a:avLst/>
          </a:prstGeom>
        </p:spPr>
      </p:pic>
      <p:sp>
        <p:nvSpPr>
          <p:cNvPr id="8" name="Rectangle 7">
            <a:extLst>
              <a:ext uri="{FF2B5EF4-FFF2-40B4-BE49-F238E27FC236}">
                <a16:creationId xmlns:a16="http://schemas.microsoft.com/office/drawing/2014/main" id="{00616D92-4B90-44B3-9218-EDA5D96AEB60}"/>
              </a:ext>
            </a:extLst>
          </p:cNvPr>
          <p:cNvSpPr/>
          <p:nvPr/>
        </p:nvSpPr>
        <p:spPr>
          <a:xfrm>
            <a:off x="8061583" y="6124367"/>
            <a:ext cx="1843453" cy="276999"/>
          </a:xfrm>
          <a:prstGeom prst="rect">
            <a:avLst/>
          </a:prstGeom>
        </p:spPr>
        <p:txBody>
          <a:bodyPr wrap="none">
            <a:spAutoFit/>
          </a:bodyPr>
          <a:lstStyle/>
          <a:p>
            <a:r>
              <a:rPr lang="nl-NL" sz="1200" b="1" dirty="0"/>
              <a:t>From:</a:t>
            </a:r>
            <a:r>
              <a:rPr lang="nl-NL" sz="1200" dirty="0"/>
              <a:t> http://pngimg.com/</a:t>
            </a:r>
          </a:p>
        </p:txBody>
      </p:sp>
    </p:spTree>
    <p:extLst>
      <p:ext uri="{BB962C8B-B14F-4D97-AF65-F5344CB8AC3E}">
        <p14:creationId xmlns:p14="http://schemas.microsoft.com/office/powerpoint/2010/main" val="4286251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l-NL" dirty="0"/>
              <a:t>How </a:t>
            </a:r>
            <a:r>
              <a:rPr lang="nl-NL" dirty="0" err="1"/>
              <a:t>to</a:t>
            </a:r>
            <a:r>
              <a:rPr lang="nl-NL" dirty="0"/>
              <a:t> produce a video: steps </a:t>
            </a:r>
          </a:p>
        </p:txBody>
      </p:sp>
      <p:sp>
        <p:nvSpPr>
          <p:cNvPr id="5" name="Content Placeholder 4"/>
          <p:cNvSpPr>
            <a:spLocks noGrp="1"/>
          </p:cNvSpPr>
          <p:nvPr>
            <p:ph idx="1"/>
          </p:nvPr>
        </p:nvSpPr>
        <p:spPr>
          <a:xfrm>
            <a:off x="480001" y="1296000"/>
            <a:ext cx="11102399" cy="4928337"/>
          </a:xfrm>
        </p:spPr>
        <p:style>
          <a:lnRef idx="2">
            <a:schemeClr val="accent1"/>
          </a:lnRef>
          <a:fillRef idx="1">
            <a:schemeClr val="lt1"/>
          </a:fillRef>
          <a:effectRef idx="0">
            <a:schemeClr val="accent1"/>
          </a:effectRef>
          <a:fontRef idx="minor">
            <a:schemeClr val="dk1"/>
          </a:fontRef>
        </p:style>
        <p:txBody>
          <a:bodyPr numCol="2"/>
          <a:lstStyle/>
          <a:p>
            <a:pPr>
              <a:buFont typeface="+mj-lt"/>
              <a:buAutoNum type="arabicPeriod"/>
              <a:tabLst>
                <a:tab pos="609585" algn="l"/>
              </a:tabLst>
            </a:pPr>
            <a:r>
              <a:rPr lang="en-US" sz="2667" b="1" dirty="0">
                <a:latin typeface="Calibri" panose="020F0502020204030204" pitchFamily="34" charset="0"/>
                <a:ea typeface="Calibri" panose="020F0502020204030204" pitchFamily="34" charset="0"/>
              </a:rPr>
              <a:t>Determine didactic goal or role</a:t>
            </a:r>
            <a:endParaRPr lang="nl-NL" sz="2667" dirty="0">
              <a:latin typeface="Calibri" panose="020F0502020204030204" pitchFamily="34" charset="0"/>
              <a:ea typeface="Calibri" panose="020F0502020204030204" pitchFamily="34" charset="0"/>
            </a:endParaRPr>
          </a:p>
          <a:p>
            <a:pPr>
              <a:buFont typeface="+mj-lt"/>
              <a:buAutoNum type="arabicPeriod"/>
              <a:tabLst>
                <a:tab pos="609585" algn="l"/>
              </a:tabLst>
            </a:pPr>
            <a:r>
              <a:rPr lang="nl-NL" sz="2667" b="1" dirty="0">
                <a:latin typeface="Calibri" panose="020F0502020204030204" pitchFamily="34" charset="0"/>
                <a:ea typeface="Calibri" panose="020F0502020204030204" pitchFamily="34" charset="0"/>
              </a:rPr>
              <a:t>Aling video </a:t>
            </a:r>
            <a:r>
              <a:rPr lang="nl-NL" sz="2667" b="1" dirty="0" err="1">
                <a:latin typeface="Calibri" panose="020F0502020204030204" pitchFamily="34" charset="0"/>
                <a:ea typeface="Calibri" panose="020F0502020204030204" pitchFamily="34" charset="0"/>
              </a:rPr>
              <a:t>with</a:t>
            </a:r>
            <a:r>
              <a:rPr lang="nl-NL" sz="2667" b="1" dirty="0">
                <a:latin typeface="Calibri" panose="020F0502020204030204" pitchFamily="34" charset="0"/>
                <a:ea typeface="Calibri" panose="020F0502020204030204" pitchFamily="34" charset="0"/>
              </a:rPr>
              <a:t> </a:t>
            </a:r>
            <a:r>
              <a:rPr lang="nl-NL" sz="2667" b="1" dirty="0" err="1">
                <a:latin typeface="Calibri" panose="020F0502020204030204" pitchFamily="34" charset="0"/>
                <a:ea typeface="Calibri" panose="020F0502020204030204" pitchFamily="34" charset="0"/>
              </a:rPr>
              <a:t>learning</a:t>
            </a:r>
            <a:r>
              <a:rPr lang="nl-NL" sz="2667" b="1" dirty="0">
                <a:latin typeface="Calibri" panose="020F0502020204030204" pitchFamily="34" charset="0"/>
                <a:ea typeface="Calibri" panose="020F0502020204030204" pitchFamily="34" charset="0"/>
              </a:rPr>
              <a:t> </a:t>
            </a:r>
            <a:r>
              <a:rPr lang="nl-NL" sz="2667" b="1" dirty="0" err="1">
                <a:latin typeface="Calibri" panose="020F0502020204030204" pitchFamily="34" charset="0"/>
                <a:ea typeface="Calibri" panose="020F0502020204030204" pitchFamily="34" charset="0"/>
              </a:rPr>
              <a:t>activities</a:t>
            </a:r>
            <a:endParaRPr lang="nl-NL" sz="2667" dirty="0">
              <a:latin typeface="Calibri" panose="020F0502020204030204" pitchFamily="34" charset="0"/>
              <a:ea typeface="Calibri" panose="020F0502020204030204" pitchFamily="34" charset="0"/>
            </a:endParaRPr>
          </a:p>
          <a:p>
            <a:pPr>
              <a:buFont typeface="+mj-lt"/>
              <a:buAutoNum type="arabicPeriod"/>
              <a:tabLst>
                <a:tab pos="609585" algn="l"/>
              </a:tabLst>
            </a:pPr>
            <a:r>
              <a:rPr lang="nl-NL" sz="2667" b="1" dirty="0">
                <a:latin typeface="Calibri" panose="020F0502020204030204" pitchFamily="34" charset="0"/>
                <a:ea typeface="Calibri" panose="020F0502020204030204" pitchFamily="34" charset="0"/>
              </a:rPr>
              <a:t>Write brief</a:t>
            </a:r>
            <a:endParaRPr lang="nl-NL" sz="2667" dirty="0">
              <a:latin typeface="Calibri" panose="020F0502020204030204" pitchFamily="34" charset="0"/>
              <a:ea typeface="Calibri" panose="020F0502020204030204" pitchFamily="34" charset="0"/>
            </a:endParaRPr>
          </a:p>
          <a:p>
            <a:pPr>
              <a:buFont typeface="+mj-lt"/>
              <a:buAutoNum type="arabicPeriod"/>
              <a:tabLst>
                <a:tab pos="609585" algn="l"/>
              </a:tabLst>
            </a:pPr>
            <a:r>
              <a:rPr lang="nl-NL" sz="2667" b="1" dirty="0">
                <a:latin typeface="Calibri" panose="020F0502020204030204" pitchFamily="34" charset="0"/>
                <a:ea typeface="Calibri" panose="020F0502020204030204" pitchFamily="34" charset="0"/>
              </a:rPr>
              <a:t>Select a format </a:t>
            </a:r>
            <a:endParaRPr lang="nl-NL" sz="2667" dirty="0">
              <a:latin typeface="Calibri" panose="020F0502020204030204" pitchFamily="34" charset="0"/>
              <a:ea typeface="Calibri" panose="020F0502020204030204" pitchFamily="34" charset="0"/>
            </a:endParaRPr>
          </a:p>
          <a:p>
            <a:pPr>
              <a:buFont typeface="+mj-lt"/>
              <a:buAutoNum type="arabicPeriod"/>
              <a:tabLst>
                <a:tab pos="609585" algn="l"/>
              </a:tabLst>
            </a:pPr>
            <a:r>
              <a:rPr lang="nl-NL" sz="2667" b="1" dirty="0">
                <a:latin typeface="Calibri" panose="020F0502020204030204" pitchFamily="34" charset="0"/>
                <a:ea typeface="Calibri" panose="020F0502020204030204" pitchFamily="34" charset="0"/>
              </a:rPr>
              <a:t>Write script</a:t>
            </a:r>
            <a:endParaRPr lang="nl-NL" sz="2667" dirty="0">
              <a:latin typeface="Calibri" panose="020F0502020204030204" pitchFamily="34" charset="0"/>
              <a:ea typeface="Calibri" panose="020F0502020204030204" pitchFamily="34" charset="0"/>
            </a:endParaRPr>
          </a:p>
          <a:p>
            <a:pPr>
              <a:buFont typeface="+mj-lt"/>
              <a:buAutoNum type="arabicPeriod"/>
              <a:tabLst>
                <a:tab pos="609585" algn="l"/>
              </a:tabLst>
            </a:pPr>
            <a:r>
              <a:rPr lang="nl-NL" sz="2667" b="1" dirty="0">
                <a:latin typeface="Calibri" panose="020F0502020204030204" pitchFamily="34" charset="0"/>
                <a:ea typeface="Calibri" panose="020F0502020204030204" pitchFamily="34" charset="0"/>
              </a:rPr>
              <a:t>Collect </a:t>
            </a:r>
            <a:r>
              <a:rPr lang="nl-NL" sz="2667" b="1" dirty="0" err="1">
                <a:latin typeface="Calibri" panose="020F0502020204030204" pitchFamily="34" charset="0"/>
                <a:ea typeface="Calibri" panose="020F0502020204030204" pitchFamily="34" charset="0"/>
              </a:rPr>
              <a:t>visual</a:t>
            </a:r>
            <a:r>
              <a:rPr lang="nl-NL" sz="2667" b="1" dirty="0">
                <a:latin typeface="Calibri" panose="020F0502020204030204" pitchFamily="34" charset="0"/>
                <a:ea typeface="Calibri" panose="020F0502020204030204" pitchFamily="34" charset="0"/>
              </a:rPr>
              <a:t> resources</a:t>
            </a:r>
            <a:endParaRPr lang="nl-NL" sz="2667" dirty="0">
              <a:latin typeface="Calibri" panose="020F0502020204030204" pitchFamily="34" charset="0"/>
              <a:ea typeface="Calibri" panose="020F0502020204030204" pitchFamily="34" charset="0"/>
            </a:endParaRPr>
          </a:p>
          <a:p>
            <a:pPr>
              <a:buFont typeface="+mj-lt"/>
              <a:buAutoNum type="arabicPeriod"/>
              <a:tabLst>
                <a:tab pos="609585" algn="l"/>
              </a:tabLst>
            </a:pPr>
            <a:r>
              <a:rPr lang="en-US" sz="2667" b="1" dirty="0">
                <a:latin typeface="Calibri" panose="020F0502020204030204" pitchFamily="34" charset="0"/>
                <a:ea typeface="Calibri" panose="020F0502020204030204" pitchFamily="34" charset="0"/>
              </a:rPr>
              <a:t>Choose a location </a:t>
            </a:r>
            <a:endParaRPr lang="nl-NL" sz="2667" dirty="0">
              <a:latin typeface="Calibri" panose="020F0502020204030204" pitchFamily="34" charset="0"/>
              <a:ea typeface="Calibri" panose="020F0502020204030204" pitchFamily="34" charset="0"/>
            </a:endParaRPr>
          </a:p>
          <a:p>
            <a:pPr>
              <a:buFont typeface="+mj-lt"/>
              <a:buAutoNum type="arabicPeriod"/>
              <a:tabLst>
                <a:tab pos="609585" algn="l"/>
              </a:tabLst>
            </a:pPr>
            <a:r>
              <a:rPr lang="en-US" sz="2667" b="1" dirty="0">
                <a:latin typeface="Calibri" panose="020F0502020204030204" pitchFamily="34" charset="0"/>
                <a:ea typeface="Calibri" panose="020F0502020204030204" pitchFamily="34" charset="0"/>
              </a:rPr>
              <a:t>Get feedback </a:t>
            </a:r>
            <a:endParaRPr lang="nl-NL" sz="2667" dirty="0">
              <a:latin typeface="Calibri" panose="020F0502020204030204" pitchFamily="34" charset="0"/>
              <a:ea typeface="Calibri" panose="020F0502020204030204" pitchFamily="34" charset="0"/>
            </a:endParaRPr>
          </a:p>
          <a:p>
            <a:pPr>
              <a:buFont typeface="+mj-lt"/>
              <a:buAutoNum type="arabicPeriod"/>
              <a:tabLst>
                <a:tab pos="609585" algn="l"/>
              </a:tabLst>
            </a:pPr>
            <a:r>
              <a:rPr lang="nl-NL" sz="2667" b="1" dirty="0" err="1">
                <a:latin typeface="Calibri" panose="020F0502020204030204" pitchFamily="34" charset="0"/>
                <a:ea typeface="Calibri" panose="020F0502020204030204" pitchFamily="34" charset="0"/>
              </a:rPr>
              <a:t>Lights</a:t>
            </a:r>
            <a:r>
              <a:rPr lang="nl-NL" sz="2667" b="1" dirty="0">
                <a:latin typeface="Calibri" panose="020F0502020204030204" pitchFamily="34" charset="0"/>
                <a:ea typeface="Calibri" panose="020F0502020204030204" pitchFamily="34" charset="0"/>
              </a:rPr>
              <a:t> camera action!</a:t>
            </a:r>
            <a:endParaRPr lang="nl-NL" sz="2667" dirty="0">
              <a:latin typeface="Calibri" panose="020F0502020204030204" pitchFamily="34" charset="0"/>
              <a:ea typeface="Calibri" panose="020F0502020204030204" pitchFamily="34" charset="0"/>
            </a:endParaRPr>
          </a:p>
          <a:p>
            <a:pPr>
              <a:buFont typeface="+mj-lt"/>
              <a:buAutoNum type="arabicPeriod"/>
              <a:tabLst>
                <a:tab pos="609585" algn="l"/>
              </a:tabLst>
            </a:pPr>
            <a:r>
              <a:rPr lang="nl-NL" sz="2667" b="1" dirty="0" err="1">
                <a:latin typeface="Calibri" panose="020F0502020204030204" pitchFamily="34" charset="0"/>
                <a:ea typeface="Calibri" panose="020F0502020204030204" pitchFamily="34" charset="0"/>
              </a:rPr>
              <a:t>Edit</a:t>
            </a:r>
            <a:r>
              <a:rPr lang="nl-NL" sz="2667" b="1" dirty="0">
                <a:latin typeface="Calibri" panose="020F0502020204030204" pitchFamily="34" charset="0"/>
                <a:ea typeface="Calibri" panose="020F0502020204030204" pitchFamily="34" charset="0"/>
              </a:rPr>
              <a:t> video</a:t>
            </a:r>
            <a:endParaRPr lang="nl-NL" sz="2667" dirty="0">
              <a:latin typeface="Calibri" panose="020F0502020204030204" pitchFamily="34" charset="0"/>
              <a:ea typeface="Calibri" panose="020F0502020204030204" pitchFamily="34" charset="0"/>
            </a:endParaRPr>
          </a:p>
          <a:p>
            <a:pPr>
              <a:buFont typeface="+mj-lt"/>
              <a:buAutoNum type="arabicPeriod"/>
              <a:tabLst>
                <a:tab pos="609585" algn="l"/>
              </a:tabLst>
            </a:pPr>
            <a:r>
              <a:rPr lang="nl-NL" sz="2667" b="1" dirty="0" err="1">
                <a:latin typeface="Calibri" panose="020F0502020204030204" pitchFamily="34" charset="0"/>
                <a:ea typeface="Calibri" panose="020F0502020204030204" pitchFamily="34" charset="0"/>
              </a:rPr>
              <a:t>Publish</a:t>
            </a:r>
            <a:r>
              <a:rPr lang="nl-NL" sz="2667" b="1" dirty="0">
                <a:latin typeface="Calibri" panose="020F0502020204030204" pitchFamily="34" charset="0"/>
                <a:ea typeface="Calibri" panose="020F0502020204030204" pitchFamily="34" charset="0"/>
              </a:rPr>
              <a:t> video</a:t>
            </a:r>
            <a:endParaRPr lang="nl-NL" sz="2667" dirty="0">
              <a:latin typeface="Calibri" panose="020F0502020204030204" pitchFamily="34" charset="0"/>
              <a:ea typeface="Calibri" panose="020F0502020204030204" pitchFamily="34" charset="0"/>
            </a:endParaRPr>
          </a:p>
        </p:txBody>
      </p:sp>
      <p:sp>
        <p:nvSpPr>
          <p:cNvPr id="6" name="Rounded Rectangle 5"/>
          <p:cNvSpPr/>
          <p:nvPr/>
        </p:nvSpPr>
        <p:spPr>
          <a:xfrm>
            <a:off x="6114459" y="1862026"/>
            <a:ext cx="2707908" cy="563693"/>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dirty="0" err="1">
                <a:solidFill>
                  <a:schemeClr val="accent1"/>
                </a:solidFill>
              </a:rPr>
              <a:t>Conceptual</a:t>
            </a:r>
            <a:r>
              <a:rPr lang="nl-NL" sz="2400" dirty="0">
                <a:solidFill>
                  <a:schemeClr val="accent1"/>
                </a:solidFill>
              </a:rPr>
              <a:t> </a:t>
            </a:r>
            <a:r>
              <a:rPr lang="nl-NL" sz="2400" dirty="0" err="1">
                <a:solidFill>
                  <a:schemeClr val="accent1"/>
                </a:solidFill>
              </a:rPr>
              <a:t>phase</a:t>
            </a:r>
            <a:endParaRPr lang="nl-NL" sz="2400" dirty="0">
              <a:solidFill>
                <a:schemeClr val="accent1"/>
              </a:solidFill>
            </a:endParaRPr>
          </a:p>
        </p:txBody>
      </p:sp>
      <p:sp>
        <p:nvSpPr>
          <p:cNvPr id="7" name="Rounded Rectangle 6"/>
          <p:cNvSpPr/>
          <p:nvPr/>
        </p:nvSpPr>
        <p:spPr>
          <a:xfrm>
            <a:off x="5007870" y="3510236"/>
            <a:ext cx="3337391" cy="52573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dirty="0">
                <a:solidFill>
                  <a:schemeClr val="accent1"/>
                </a:solidFill>
              </a:rPr>
              <a:t>Pre-</a:t>
            </a:r>
            <a:r>
              <a:rPr lang="nl-NL" sz="2400" dirty="0" err="1">
                <a:solidFill>
                  <a:schemeClr val="accent1"/>
                </a:solidFill>
              </a:rPr>
              <a:t>production</a:t>
            </a:r>
            <a:r>
              <a:rPr lang="nl-NL" sz="2400" dirty="0">
                <a:solidFill>
                  <a:schemeClr val="accent1"/>
                </a:solidFill>
              </a:rPr>
              <a:t> </a:t>
            </a:r>
            <a:r>
              <a:rPr lang="nl-NL" sz="2400" dirty="0" err="1">
                <a:solidFill>
                  <a:schemeClr val="accent1"/>
                </a:solidFill>
              </a:rPr>
              <a:t>phase</a:t>
            </a:r>
            <a:endParaRPr lang="nl-NL" sz="2400" dirty="0">
              <a:solidFill>
                <a:schemeClr val="accent1"/>
              </a:solidFill>
            </a:endParaRPr>
          </a:p>
        </p:txBody>
      </p:sp>
      <p:sp>
        <p:nvSpPr>
          <p:cNvPr id="8" name="Right Brace 7"/>
          <p:cNvSpPr/>
          <p:nvPr/>
        </p:nvSpPr>
        <p:spPr>
          <a:xfrm>
            <a:off x="5781416" y="1386039"/>
            <a:ext cx="333043" cy="151566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sz="2400"/>
          </a:p>
        </p:txBody>
      </p:sp>
      <p:sp>
        <p:nvSpPr>
          <p:cNvPr id="9" name="Right Brace 8"/>
          <p:cNvSpPr/>
          <p:nvPr/>
        </p:nvSpPr>
        <p:spPr>
          <a:xfrm>
            <a:off x="4735629" y="2952292"/>
            <a:ext cx="416936" cy="156647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sz="2400"/>
          </a:p>
        </p:txBody>
      </p:sp>
      <p:sp>
        <p:nvSpPr>
          <p:cNvPr id="11" name="Rounded Rectangle 10"/>
          <p:cNvSpPr/>
          <p:nvPr/>
        </p:nvSpPr>
        <p:spPr>
          <a:xfrm>
            <a:off x="4145281" y="4644504"/>
            <a:ext cx="3337391" cy="640593"/>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dirty="0" err="1">
                <a:solidFill>
                  <a:schemeClr val="accent1"/>
                </a:solidFill>
              </a:rPr>
              <a:t>Production</a:t>
            </a:r>
            <a:r>
              <a:rPr lang="nl-NL" sz="2400" dirty="0">
                <a:solidFill>
                  <a:schemeClr val="accent1"/>
                </a:solidFill>
              </a:rPr>
              <a:t> </a:t>
            </a:r>
            <a:r>
              <a:rPr lang="nl-NL" sz="2400" dirty="0" err="1">
                <a:solidFill>
                  <a:schemeClr val="accent1"/>
                </a:solidFill>
              </a:rPr>
              <a:t>phase</a:t>
            </a:r>
            <a:endParaRPr lang="nl-NL" sz="2400" dirty="0">
              <a:solidFill>
                <a:schemeClr val="accent1"/>
              </a:solidFill>
            </a:endParaRPr>
          </a:p>
        </p:txBody>
      </p:sp>
      <p:sp>
        <p:nvSpPr>
          <p:cNvPr id="12" name="Rounded Rectangle 11"/>
          <p:cNvSpPr/>
          <p:nvPr/>
        </p:nvSpPr>
        <p:spPr>
          <a:xfrm>
            <a:off x="3152435" y="5348779"/>
            <a:ext cx="2676296" cy="542771"/>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400" dirty="0" err="1">
                <a:solidFill>
                  <a:schemeClr val="accent1"/>
                </a:solidFill>
              </a:rPr>
              <a:t>Publication</a:t>
            </a:r>
            <a:r>
              <a:rPr lang="nl-NL" sz="2400" dirty="0">
                <a:solidFill>
                  <a:schemeClr val="accent1"/>
                </a:solidFill>
              </a:rPr>
              <a:t> </a:t>
            </a:r>
            <a:r>
              <a:rPr lang="nl-NL" sz="2400" dirty="0" err="1">
                <a:solidFill>
                  <a:schemeClr val="accent1"/>
                </a:solidFill>
              </a:rPr>
              <a:t>phase</a:t>
            </a:r>
            <a:endParaRPr lang="nl-NL" sz="2400" dirty="0">
              <a:solidFill>
                <a:schemeClr val="accent1"/>
              </a:solidFill>
            </a:endParaRPr>
          </a:p>
        </p:txBody>
      </p:sp>
      <p:sp>
        <p:nvSpPr>
          <p:cNvPr id="14" name="Right Brace 13"/>
          <p:cNvSpPr/>
          <p:nvPr/>
        </p:nvSpPr>
        <p:spPr>
          <a:xfrm>
            <a:off x="4042611" y="4616590"/>
            <a:ext cx="333676" cy="69642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sz="2400"/>
          </a:p>
        </p:txBody>
      </p:sp>
      <p:sp>
        <p:nvSpPr>
          <p:cNvPr id="15" name="Right Brace 14"/>
          <p:cNvSpPr/>
          <p:nvPr/>
        </p:nvSpPr>
        <p:spPr>
          <a:xfrm>
            <a:off x="3048803" y="5462336"/>
            <a:ext cx="207264" cy="32565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sz="2400"/>
          </a:p>
        </p:txBody>
      </p:sp>
    </p:spTree>
    <p:extLst>
      <p:ext uri="{BB962C8B-B14F-4D97-AF65-F5344CB8AC3E}">
        <p14:creationId xmlns:p14="http://schemas.microsoft.com/office/powerpoint/2010/main" val="4205959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Brief of your education clip</a:t>
            </a:r>
            <a:endParaRPr lang="nl-NL" dirty="0"/>
          </a:p>
        </p:txBody>
      </p:sp>
      <p:sp>
        <p:nvSpPr>
          <p:cNvPr id="4" name="TextBox 3"/>
          <p:cNvSpPr txBox="1"/>
          <p:nvPr/>
        </p:nvSpPr>
        <p:spPr>
          <a:xfrm>
            <a:off x="1860884" y="1424539"/>
            <a:ext cx="9036760" cy="4113498"/>
          </a:xfrm>
          <a:prstGeom prst="rect">
            <a:avLst/>
          </a:prstGeom>
          <a:noFill/>
        </p:spPr>
        <p:txBody>
          <a:bodyPr wrap="square" rtlCol="0">
            <a:spAutoFit/>
          </a:bodyPr>
          <a:lstStyle/>
          <a:p>
            <a:pPr marL="380990" indent="-380990">
              <a:buFont typeface="Wingdings" panose="05000000000000000000" pitchFamily="2" charset="2"/>
              <a:buChar char="ü"/>
            </a:pPr>
            <a:r>
              <a:rPr lang="en-US" sz="3733" dirty="0">
                <a:solidFill>
                  <a:schemeClr val="accent1"/>
                </a:solidFill>
              </a:rPr>
              <a:t>Learning goal</a:t>
            </a:r>
            <a:endParaRPr lang="nl-NL" sz="3733" dirty="0">
              <a:solidFill>
                <a:schemeClr val="accent1"/>
              </a:solidFill>
            </a:endParaRPr>
          </a:p>
          <a:p>
            <a:pPr marL="380990" indent="-380990">
              <a:buFont typeface="Wingdings" panose="05000000000000000000" pitchFamily="2" charset="2"/>
              <a:buChar char="ü"/>
            </a:pPr>
            <a:r>
              <a:rPr lang="en-US" sz="3733" dirty="0">
                <a:solidFill>
                  <a:schemeClr val="accent1"/>
                </a:solidFill>
              </a:rPr>
              <a:t>Audience</a:t>
            </a:r>
            <a:endParaRPr lang="nl-NL" sz="3733" dirty="0">
              <a:solidFill>
                <a:schemeClr val="accent1"/>
              </a:solidFill>
            </a:endParaRPr>
          </a:p>
          <a:p>
            <a:pPr marL="380990" indent="-380990">
              <a:buFont typeface="Wingdings" panose="05000000000000000000" pitchFamily="2" charset="2"/>
              <a:buChar char="ü"/>
            </a:pPr>
            <a:r>
              <a:rPr lang="en-US" sz="3733" dirty="0">
                <a:solidFill>
                  <a:schemeClr val="accent1"/>
                </a:solidFill>
              </a:rPr>
              <a:t>Topic</a:t>
            </a:r>
            <a:endParaRPr lang="nl-NL" sz="3733" dirty="0">
              <a:solidFill>
                <a:schemeClr val="accent1"/>
              </a:solidFill>
            </a:endParaRPr>
          </a:p>
          <a:p>
            <a:pPr marL="380990" indent="-380990">
              <a:buFont typeface="Wingdings" panose="05000000000000000000" pitchFamily="2" charset="2"/>
              <a:buChar char="ü"/>
            </a:pPr>
            <a:r>
              <a:rPr lang="en-US" sz="3733" dirty="0">
                <a:solidFill>
                  <a:schemeClr val="accent1"/>
                </a:solidFill>
              </a:rPr>
              <a:t>Key take-</a:t>
            </a:r>
            <a:r>
              <a:rPr lang="en-US" sz="3733" dirty="0" err="1">
                <a:solidFill>
                  <a:schemeClr val="accent1"/>
                </a:solidFill>
              </a:rPr>
              <a:t>aways</a:t>
            </a:r>
            <a:endParaRPr lang="en-US" sz="3733" dirty="0">
              <a:solidFill>
                <a:schemeClr val="accent1"/>
              </a:solidFill>
            </a:endParaRPr>
          </a:p>
          <a:p>
            <a:pPr marL="380990" indent="-380990">
              <a:buFont typeface="Wingdings" panose="05000000000000000000" pitchFamily="2" charset="2"/>
              <a:buChar char="ü"/>
            </a:pPr>
            <a:r>
              <a:rPr lang="en-US" sz="3733" dirty="0">
                <a:solidFill>
                  <a:schemeClr val="accent1"/>
                </a:solidFill>
              </a:rPr>
              <a:t>Tone</a:t>
            </a:r>
          </a:p>
          <a:p>
            <a:pPr marL="380990" indent="-380990">
              <a:buFont typeface="Wingdings" panose="05000000000000000000" pitchFamily="2" charset="2"/>
              <a:buChar char="ü"/>
            </a:pPr>
            <a:r>
              <a:rPr lang="en-US" sz="3733" dirty="0">
                <a:solidFill>
                  <a:schemeClr val="accent1"/>
                </a:solidFill>
              </a:rPr>
              <a:t>Distribution </a:t>
            </a:r>
            <a:r>
              <a:rPr lang="en-US" sz="2400" dirty="0">
                <a:solidFill>
                  <a:schemeClr val="accent1"/>
                </a:solidFill>
              </a:rPr>
              <a:t>(</a:t>
            </a:r>
            <a:r>
              <a:rPr lang="en-US" sz="2400" dirty="0" err="1">
                <a:solidFill>
                  <a:schemeClr val="accent1"/>
                </a:solidFill>
              </a:rPr>
              <a:t>Mediasite</a:t>
            </a:r>
            <a:r>
              <a:rPr lang="en-US" sz="2400" dirty="0">
                <a:solidFill>
                  <a:schemeClr val="accent1"/>
                </a:solidFill>
              </a:rPr>
              <a:t>, LMS, website…</a:t>
            </a:r>
            <a:r>
              <a:rPr lang="en-US" sz="2400" dirty="0" err="1">
                <a:solidFill>
                  <a:schemeClr val="accent1"/>
                </a:solidFill>
              </a:rPr>
              <a:t>etc</a:t>
            </a:r>
            <a:r>
              <a:rPr lang="en-US" sz="2400" dirty="0">
                <a:solidFill>
                  <a:schemeClr val="accent1"/>
                </a:solidFill>
              </a:rPr>
              <a:t>)</a:t>
            </a:r>
          </a:p>
          <a:p>
            <a:pPr marL="380990" indent="-380990">
              <a:buFont typeface="Wingdings" panose="05000000000000000000" pitchFamily="2" charset="2"/>
              <a:buChar char="ü"/>
            </a:pPr>
            <a:r>
              <a:rPr lang="en-US" sz="3733" dirty="0">
                <a:solidFill>
                  <a:schemeClr val="accent1"/>
                </a:solidFill>
              </a:rPr>
              <a:t>Budget</a:t>
            </a:r>
          </a:p>
        </p:txBody>
      </p:sp>
    </p:spTree>
    <p:extLst>
      <p:ext uri="{BB962C8B-B14F-4D97-AF65-F5344CB8AC3E}">
        <p14:creationId xmlns:p14="http://schemas.microsoft.com/office/powerpoint/2010/main" val="2682343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How </a:t>
            </a:r>
            <a:r>
              <a:rPr lang="nl-NL" dirty="0" err="1"/>
              <a:t>to</a:t>
            </a:r>
            <a:r>
              <a:rPr lang="nl-NL" dirty="0"/>
              <a:t> </a:t>
            </a:r>
            <a:r>
              <a:rPr lang="nl-NL" dirty="0" err="1"/>
              <a:t>develop</a:t>
            </a:r>
            <a:r>
              <a:rPr lang="nl-NL" dirty="0"/>
              <a:t> </a:t>
            </a:r>
            <a:r>
              <a:rPr lang="nl-NL" dirty="0" err="1"/>
              <a:t>the</a:t>
            </a:r>
            <a:r>
              <a:rPr lang="nl-NL" dirty="0"/>
              <a:t> video</a:t>
            </a:r>
            <a:br>
              <a:rPr lang="en-US" dirty="0"/>
            </a:br>
            <a:endParaRPr lang="nl-NL" dirty="0"/>
          </a:p>
        </p:txBody>
      </p:sp>
      <p:pic>
        <p:nvPicPr>
          <p:cNvPr id="1026" name="Picture 2" descr="4 column scrip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32364" y="2059270"/>
            <a:ext cx="7860983" cy="438309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80002" y="1288474"/>
            <a:ext cx="10085892" cy="4911044"/>
          </a:xfrm>
          <a:prstGeom prst="rect">
            <a:avLst/>
          </a:prstGeom>
        </p:spPr>
        <p:txBody>
          <a:bodyPr vert="horz" lIns="0" tIns="0" rIns="0" bIns="0" rtlCol="0">
            <a:noAutofit/>
          </a:bodyPr>
          <a:lstStyle>
            <a:lvl1pPr marL="457189" indent="-457189" algn="l" defTabSz="609585" rtl="0" eaLnBrk="1" latinLnBrk="0" hangingPunct="1">
              <a:spcBef>
                <a:spcPts val="0"/>
              </a:spcBef>
              <a:buFont typeface="Arial"/>
              <a:buChar char="•"/>
              <a:defRPr sz="4267" kern="1200">
                <a:solidFill>
                  <a:schemeClr val="tx1"/>
                </a:solidFill>
                <a:latin typeface="+mj-lt"/>
                <a:ea typeface="+mn-ea"/>
                <a:cs typeface="Verdana"/>
              </a:defRPr>
            </a:lvl1pPr>
            <a:lvl2pPr marL="956709" indent="-478355" algn="l" defTabSz="609585" rtl="0" eaLnBrk="1" latinLnBrk="0" hangingPunct="1">
              <a:spcBef>
                <a:spcPts val="0"/>
              </a:spcBef>
              <a:buFont typeface="Lucida Grande"/>
              <a:buChar char="-"/>
              <a:defRPr sz="3733" kern="1200">
                <a:solidFill>
                  <a:schemeClr val="tx1"/>
                </a:solidFill>
                <a:latin typeface="+mj-lt"/>
                <a:ea typeface="+mn-ea"/>
                <a:cs typeface="Verdana"/>
              </a:defRPr>
            </a:lvl2pPr>
            <a:lvl3pPr marL="1430831" indent="-476239" algn="l" defTabSz="609585" rtl="0" eaLnBrk="1" latinLnBrk="0" hangingPunct="1">
              <a:spcBef>
                <a:spcPts val="0"/>
              </a:spcBef>
              <a:buFont typeface="Lucida Grande"/>
              <a:buChar char="-"/>
              <a:defRPr sz="3200" kern="1200">
                <a:solidFill>
                  <a:schemeClr val="tx1"/>
                </a:solidFill>
                <a:latin typeface="+mj-lt"/>
                <a:ea typeface="+mn-ea"/>
                <a:cs typeface="Verdana"/>
              </a:defRPr>
            </a:lvl3pPr>
            <a:lvl4pPr marL="1907070" indent="-474121" algn="l" defTabSz="609585" rtl="0" eaLnBrk="1" latinLnBrk="0" hangingPunct="1">
              <a:spcBef>
                <a:spcPts val="0"/>
              </a:spcBef>
              <a:buFont typeface="Lucida Grande"/>
              <a:buChar char="-"/>
              <a:defRPr sz="2667" kern="1200">
                <a:solidFill>
                  <a:schemeClr val="tx1"/>
                </a:solidFill>
                <a:latin typeface="+mj-lt"/>
                <a:ea typeface="+mn-ea"/>
                <a:cs typeface="Verdana"/>
              </a:defRPr>
            </a:lvl4pPr>
            <a:lvl5pPr marL="2391774" indent="-480472" algn="l" defTabSz="609585" rtl="0" eaLnBrk="1" latinLnBrk="0" hangingPunct="1">
              <a:spcBef>
                <a:spcPts val="0"/>
              </a:spcBef>
              <a:buFont typeface="Lucida Grande"/>
              <a:buChar char="-"/>
              <a:defRPr sz="2667" kern="1200">
                <a:solidFill>
                  <a:schemeClr val="tx1"/>
                </a:solidFill>
                <a:latin typeface="+mj-lt"/>
                <a:ea typeface="+mn-ea"/>
                <a:cs typeface="Verdana"/>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a:buNone/>
            </a:pPr>
            <a:r>
              <a:rPr lang="en-US" sz="4000" dirty="0"/>
              <a:t>Script clip beforehand!!!!!</a:t>
            </a:r>
            <a:endParaRPr lang="en-US" sz="2800" dirty="0"/>
          </a:p>
          <a:p>
            <a:pPr marL="0" indent="0">
              <a:buFont typeface="Arial"/>
              <a:buNone/>
            </a:pPr>
            <a:endParaRPr lang="en-US" sz="200" dirty="0">
              <a:solidFill>
                <a:schemeClr val="accent1"/>
              </a:solidFill>
            </a:endParaRP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5893" y="2307371"/>
            <a:ext cx="1351177" cy="3952252"/>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8293" y="2459771"/>
            <a:ext cx="1351177" cy="3952252"/>
          </a:xfrm>
          <a:prstGeom prst="rect">
            <a:avLst/>
          </a:prstGeom>
        </p:spPr>
      </p:pic>
    </p:spTree>
    <p:extLst>
      <p:ext uri="{BB962C8B-B14F-4D97-AF65-F5344CB8AC3E}">
        <p14:creationId xmlns:p14="http://schemas.microsoft.com/office/powerpoint/2010/main" val="3798282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1CF4-9DA7-4E5B-8139-DCEBCCBBAE44}"/>
              </a:ext>
            </a:extLst>
          </p:cNvPr>
          <p:cNvSpPr>
            <a:spLocks noGrp="1"/>
          </p:cNvSpPr>
          <p:nvPr>
            <p:ph type="title"/>
          </p:nvPr>
        </p:nvSpPr>
        <p:spPr/>
        <p:txBody>
          <a:bodyPr/>
          <a:lstStyle/>
          <a:p>
            <a:r>
              <a:rPr lang="nl-NL" dirty="0"/>
              <a:t>Possible follow ups</a:t>
            </a:r>
          </a:p>
        </p:txBody>
      </p:sp>
      <p:sp>
        <p:nvSpPr>
          <p:cNvPr id="3" name="Content Placeholder 2">
            <a:extLst>
              <a:ext uri="{FF2B5EF4-FFF2-40B4-BE49-F238E27FC236}">
                <a16:creationId xmlns:a16="http://schemas.microsoft.com/office/drawing/2014/main" id="{01244A8C-04C3-4858-8082-575D1D7DA1FF}"/>
              </a:ext>
            </a:extLst>
          </p:cNvPr>
          <p:cNvSpPr>
            <a:spLocks noGrp="1"/>
          </p:cNvSpPr>
          <p:nvPr>
            <p:ph idx="1"/>
          </p:nvPr>
        </p:nvSpPr>
        <p:spPr>
          <a:xfrm>
            <a:off x="480001" y="1296000"/>
            <a:ext cx="11102399" cy="4445149"/>
          </a:xfrm>
        </p:spPr>
        <p:txBody>
          <a:bodyPr/>
          <a:lstStyle/>
          <a:p>
            <a:r>
              <a:rPr lang="nl-NL" sz="3600" dirty="0"/>
              <a:t>Contact us for advice &amp; support</a:t>
            </a:r>
          </a:p>
          <a:p>
            <a:pPr lvl="1"/>
            <a:r>
              <a:rPr lang="nl-NL" sz="2800" dirty="0"/>
              <a:t>id_elearning@maastrichtuniversity.nl </a:t>
            </a:r>
          </a:p>
          <a:p>
            <a:pPr lvl="1"/>
            <a:endParaRPr lang="nl-NL" sz="2800" dirty="0">
              <a:solidFill>
                <a:srgbClr val="FF0000"/>
              </a:solidFill>
            </a:endParaRPr>
          </a:p>
          <a:p>
            <a:r>
              <a:rPr lang="en-US" sz="3600" dirty="0"/>
              <a:t>Join the Video in Education Workshop (CPD)</a:t>
            </a:r>
          </a:p>
          <a:p>
            <a:pPr lvl="1"/>
            <a:r>
              <a:rPr lang="en-US" sz="2800" dirty="0"/>
              <a:t> May 14 EDLAB </a:t>
            </a:r>
            <a:r>
              <a:rPr lang="en-US" sz="2800" dirty="0">
                <a:hlinkClick r:id="rId3"/>
              </a:rPr>
              <a:t>Details and sign up</a:t>
            </a:r>
            <a:r>
              <a:rPr lang="en-US" sz="2800" dirty="0"/>
              <a:t> – Video design theory &amp; editing</a:t>
            </a:r>
          </a:p>
          <a:p>
            <a:pPr marL="0" indent="0">
              <a:buNone/>
            </a:pPr>
            <a:endParaRPr lang="nl-NL" sz="4000" dirty="0"/>
          </a:p>
          <a:p>
            <a:r>
              <a:rPr lang="nl-NL" sz="4000" dirty="0"/>
              <a:t>Join our workshop scenario &amp; script writing </a:t>
            </a:r>
          </a:p>
          <a:p>
            <a:pPr lvl="1"/>
            <a:r>
              <a:rPr lang="nl-NL" sz="2800" dirty="0"/>
              <a:t>Interested? </a:t>
            </a:r>
            <a:r>
              <a:rPr lang="nl-NL" sz="2800" dirty="0">
                <a:solidFill>
                  <a:srgbClr val="FF0000"/>
                </a:solidFill>
              </a:rPr>
              <a:t>Mail id_elearning</a:t>
            </a:r>
          </a:p>
          <a:p>
            <a:pPr lvl="1"/>
            <a:r>
              <a:rPr lang="nl-NL" sz="2800" dirty="0"/>
              <a:t>Date will be set </a:t>
            </a:r>
          </a:p>
          <a:p>
            <a:pPr lvl="2"/>
            <a:r>
              <a:rPr lang="nl-NL" sz="2800" dirty="0"/>
              <a:t>whenever a group &gt; 5</a:t>
            </a:r>
          </a:p>
          <a:p>
            <a:pPr lvl="2"/>
            <a:endParaRPr lang="en-US" sz="3067" dirty="0"/>
          </a:p>
          <a:p>
            <a:pPr lvl="2"/>
            <a:endParaRPr lang="nl-NL" sz="3067" dirty="0"/>
          </a:p>
        </p:txBody>
      </p:sp>
      <p:sp>
        <p:nvSpPr>
          <p:cNvPr id="6" name="Rectangle 5">
            <a:extLst>
              <a:ext uri="{FF2B5EF4-FFF2-40B4-BE49-F238E27FC236}">
                <a16:creationId xmlns:a16="http://schemas.microsoft.com/office/drawing/2014/main" id="{7E7CEFEB-2537-4BC9-9A1F-F5FD6EF271BC}"/>
              </a:ext>
            </a:extLst>
          </p:cNvPr>
          <p:cNvSpPr/>
          <p:nvPr/>
        </p:nvSpPr>
        <p:spPr>
          <a:xfrm>
            <a:off x="10142068" y="6513681"/>
            <a:ext cx="1903855" cy="276999"/>
          </a:xfrm>
          <a:prstGeom prst="rect">
            <a:avLst/>
          </a:prstGeom>
        </p:spPr>
        <p:txBody>
          <a:bodyPr wrap="none">
            <a:spAutoFit/>
          </a:bodyPr>
          <a:lstStyle/>
          <a:p>
            <a:r>
              <a:rPr lang="nl-NL" sz="1200" b="1" dirty="0"/>
              <a:t>From</a:t>
            </a:r>
            <a:r>
              <a:rPr lang="nl-NL" sz="1200" dirty="0"/>
              <a:t>: https://pixabay.com/</a:t>
            </a:r>
          </a:p>
        </p:txBody>
      </p:sp>
      <p:pic>
        <p:nvPicPr>
          <p:cNvPr id="1030" name="Picture 6" descr="Register, Keyboard">
            <a:extLst>
              <a:ext uri="{FF2B5EF4-FFF2-40B4-BE49-F238E27FC236}">
                <a16:creationId xmlns:a16="http://schemas.microsoft.com/office/drawing/2014/main" id="{C5E89A64-E44B-429A-8CCF-C0F3E84001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9538" y="414260"/>
            <a:ext cx="3252862" cy="2100807"/>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423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C1E33-820C-464E-9C6F-A77DCCE7F4B8}"/>
              </a:ext>
            </a:extLst>
          </p:cNvPr>
          <p:cNvSpPr>
            <a:spLocks noGrp="1"/>
          </p:cNvSpPr>
          <p:nvPr>
            <p:ph type="title"/>
          </p:nvPr>
        </p:nvSpPr>
        <p:spPr/>
        <p:txBody>
          <a:bodyPr/>
          <a:lstStyle/>
          <a:p>
            <a:r>
              <a:rPr lang="nl-NL" dirty="0"/>
              <a:t>Discussion or questions</a:t>
            </a:r>
          </a:p>
        </p:txBody>
      </p:sp>
      <p:pic>
        <p:nvPicPr>
          <p:cNvPr id="1026" name="Picture 2" descr="Question Mark, Question, Response, Search Engine">
            <a:extLst>
              <a:ext uri="{FF2B5EF4-FFF2-40B4-BE49-F238E27FC236}">
                <a16:creationId xmlns:a16="http://schemas.microsoft.com/office/drawing/2014/main" id="{D33FED8B-5F74-4BBD-8C5B-9B88BBF62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744" y="1257488"/>
            <a:ext cx="4844512" cy="48445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1722D0B-A763-40A5-B6E5-30EA7BC6B4AA}"/>
              </a:ext>
            </a:extLst>
          </p:cNvPr>
          <p:cNvSpPr/>
          <p:nvPr/>
        </p:nvSpPr>
        <p:spPr>
          <a:xfrm>
            <a:off x="5979549" y="5917334"/>
            <a:ext cx="1903855" cy="276999"/>
          </a:xfrm>
          <a:prstGeom prst="rect">
            <a:avLst/>
          </a:prstGeom>
        </p:spPr>
        <p:txBody>
          <a:bodyPr wrap="none">
            <a:spAutoFit/>
          </a:bodyPr>
          <a:lstStyle/>
          <a:p>
            <a:r>
              <a:rPr lang="nl-NL" sz="1200" b="1" dirty="0"/>
              <a:t>From</a:t>
            </a:r>
            <a:r>
              <a:rPr lang="nl-NL" sz="1200" dirty="0"/>
              <a:t>: https://pixabay.com/</a:t>
            </a:r>
          </a:p>
        </p:txBody>
      </p:sp>
    </p:spTree>
    <p:extLst>
      <p:ext uri="{BB962C8B-B14F-4D97-AF65-F5344CB8AC3E}">
        <p14:creationId xmlns:p14="http://schemas.microsoft.com/office/powerpoint/2010/main" val="2291545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D6BC-088D-4AC1-8A98-64731615BB13}"/>
              </a:ext>
            </a:extLst>
          </p:cNvPr>
          <p:cNvSpPr>
            <a:spLocks noGrp="1"/>
          </p:cNvSpPr>
          <p:nvPr>
            <p:ph type="title"/>
          </p:nvPr>
        </p:nvSpPr>
        <p:spPr/>
        <p:txBody>
          <a:bodyPr/>
          <a:lstStyle/>
          <a:p>
            <a:r>
              <a:rPr lang="nl-NL" dirty="0"/>
              <a:t>Usefull websites</a:t>
            </a:r>
          </a:p>
        </p:txBody>
      </p:sp>
      <p:sp>
        <p:nvSpPr>
          <p:cNvPr id="3" name="Content Placeholder 2">
            <a:extLst>
              <a:ext uri="{FF2B5EF4-FFF2-40B4-BE49-F238E27FC236}">
                <a16:creationId xmlns:a16="http://schemas.microsoft.com/office/drawing/2014/main" id="{C34BAF1A-0F3B-45A8-8E8B-610117C50C33}"/>
              </a:ext>
            </a:extLst>
          </p:cNvPr>
          <p:cNvSpPr>
            <a:spLocks noGrp="1"/>
          </p:cNvSpPr>
          <p:nvPr>
            <p:ph idx="1"/>
          </p:nvPr>
        </p:nvSpPr>
        <p:spPr/>
        <p:txBody>
          <a:bodyPr/>
          <a:lstStyle/>
          <a:p>
            <a:r>
              <a:rPr lang="nl-NL" sz="2400" dirty="0">
                <a:hlinkClick r:id="rId2"/>
              </a:rPr>
              <a:t>http://videum.library.maastrichtuniversity.nl/</a:t>
            </a:r>
            <a:endParaRPr lang="nl-NL" sz="2400" dirty="0"/>
          </a:p>
          <a:p>
            <a:endParaRPr lang="nl-NL" sz="2400" dirty="0"/>
          </a:p>
          <a:p>
            <a:r>
              <a:rPr lang="nl-NL" sz="2400" dirty="0">
                <a:hlinkClick r:id="rId3"/>
              </a:rPr>
              <a:t>https://www.kuleuven.be/english/education/educational-policy/limel/training-platform</a:t>
            </a:r>
            <a:r>
              <a:rPr lang="nl-NL" sz="2400" dirty="0"/>
              <a:t> </a:t>
            </a:r>
          </a:p>
          <a:p>
            <a:endParaRPr lang="nl-NL" sz="2400" dirty="0"/>
          </a:p>
          <a:p>
            <a:r>
              <a:rPr lang="nl-NL" sz="2400" dirty="0">
                <a:hlinkClick r:id="rId4"/>
              </a:rPr>
              <a:t>Knowledge portal about Media and Education: https://www.media-and-education.nl/weblectures/variant</a:t>
            </a:r>
            <a:endParaRPr lang="nl-NL" sz="2400" dirty="0"/>
          </a:p>
          <a:p>
            <a:endParaRPr lang="nl-NL" sz="2400" dirty="0"/>
          </a:p>
          <a:p>
            <a:r>
              <a:rPr lang="nl-NL" sz="2400" dirty="0">
                <a:hlinkClick r:id="rId5"/>
              </a:rPr>
              <a:t>Knowledge clip about making of a knowledge clip (Dutch): https://hva.mediamission.nl/Mediasite/Play/b2a5f0a4f4c64569a1222d0a761a9c5a1d</a:t>
            </a:r>
            <a:endParaRPr lang="nl-NL" sz="2400" dirty="0"/>
          </a:p>
          <a:p>
            <a:endParaRPr lang="nl-NL" sz="2400" dirty="0"/>
          </a:p>
          <a:p>
            <a:endParaRPr lang="nl-NL" sz="2400" dirty="0"/>
          </a:p>
          <a:p>
            <a:endParaRPr lang="nl-NL" sz="2400" dirty="0"/>
          </a:p>
        </p:txBody>
      </p:sp>
    </p:spTree>
    <p:extLst>
      <p:ext uri="{BB962C8B-B14F-4D97-AF65-F5344CB8AC3E}">
        <p14:creationId xmlns:p14="http://schemas.microsoft.com/office/powerpoint/2010/main" val="218329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lock Arc 18">
            <a:extLst>
              <a:ext uri="{FF2B5EF4-FFF2-40B4-BE49-F238E27FC236}">
                <a16:creationId xmlns:a16="http://schemas.microsoft.com/office/drawing/2014/main" id="{051DFDCC-66F8-48E3-9348-6A6E20DF942D}"/>
              </a:ext>
            </a:extLst>
          </p:cNvPr>
          <p:cNvSpPr/>
          <p:nvPr/>
        </p:nvSpPr>
        <p:spPr>
          <a:xfrm>
            <a:off x="8673420" y="4712731"/>
            <a:ext cx="2031420" cy="1907306"/>
          </a:xfrm>
          <a:prstGeom prst="blockArc">
            <a:avLst>
              <a:gd name="adj1" fmla="val 44695"/>
              <a:gd name="adj2" fmla="val 21559579"/>
              <a:gd name="adj3" fmla="val 48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2" name="Title 1">
            <a:extLst>
              <a:ext uri="{FF2B5EF4-FFF2-40B4-BE49-F238E27FC236}">
                <a16:creationId xmlns:a16="http://schemas.microsoft.com/office/drawing/2014/main" id="{B626B592-6BE3-496B-9703-47B3CC5BCE37}"/>
              </a:ext>
            </a:extLst>
          </p:cNvPr>
          <p:cNvSpPr>
            <a:spLocks noGrp="1"/>
          </p:cNvSpPr>
          <p:nvPr>
            <p:ph type="title"/>
          </p:nvPr>
        </p:nvSpPr>
        <p:spPr/>
        <p:txBody>
          <a:bodyPr/>
          <a:lstStyle/>
          <a:p>
            <a:r>
              <a:rPr lang="nl-NL" dirty="0"/>
              <a:t>Training: Listen, summarise and ask questions</a:t>
            </a:r>
          </a:p>
        </p:txBody>
      </p:sp>
      <p:sp>
        <p:nvSpPr>
          <p:cNvPr id="3" name="Content Placeholder 2">
            <a:extLst>
              <a:ext uri="{FF2B5EF4-FFF2-40B4-BE49-F238E27FC236}">
                <a16:creationId xmlns:a16="http://schemas.microsoft.com/office/drawing/2014/main" id="{72EB4B67-B5F6-4CB8-886A-E4CA6B3EEDAF}"/>
              </a:ext>
            </a:extLst>
          </p:cNvPr>
          <p:cNvSpPr>
            <a:spLocks noGrp="1"/>
          </p:cNvSpPr>
          <p:nvPr>
            <p:ph idx="1"/>
          </p:nvPr>
        </p:nvSpPr>
        <p:spPr/>
        <p:txBody>
          <a:bodyPr/>
          <a:lstStyle/>
          <a:p>
            <a:pPr marL="0" indent="0">
              <a:buNone/>
            </a:pPr>
            <a:r>
              <a:rPr lang="nl-NL" sz="3200" dirty="0"/>
              <a:t>Consultation Family Doctor</a:t>
            </a:r>
          </a:p>
          <a:p>
            <a:endParaRPr lang="nl-NL" sz="3200" dirty="0"/>
          </a:p>
        </p:txBody>
      </p:sp>
      <p:pic>
        <p:nvPicPr>
          <p:cNvPr id="5" name="Picture 4">
            <a:extLst>
              <a:ext uri="{FF2B5EF4-FFF2-40B4-BE49-F238E27FC236}">
                <a16:creationId xmlns:a16="http://schemas.microsoft.com/office/drawing/2014/main" id="{34B9A0FE-2F23-4E23-B54D-D81BBF217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160" y="1971349"/>
            <a:ext cx="4021523" cy="3997051"/>
          </a:xfrm>
          <a:prstGeom prst="rect">
            <a:avLst/>
          </a:prstGeom>
          <a:ln>
            <a:solidFill>
              <a:schemeClr val="tx1"/>
            </a:solidFill>
          </a:ln>
        </p:spPr>
      </p:pic>
      <p:pic>
        <p:nvPicPr>
          <p:cNvPr id="7" name="Picture 6">
            <a:extLst>
              <a:ext uri="{FF2B5EF4-FFF2-40B4-BE49-F238E27FC236}">
                <a16:creationId xmlns:a16="http://schemas.microsoft.com/office/drawing/2014/main" id="{463DA824-4706-44C7-AA56-B21E111442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0193" y="3518574"/>
            <a:ext cx="2389870" cy="839869"/>
          </a:xfrm>
          <a:prstGeom prst="rect">
            <a:avLst/>
          </a:prstGeom>
        </p:spPr>
      </p:pic>
      <p:pic>
        <p:nvPicPr>
          <p:cNvPr id="9" name="Picture 8">
            <a:extLst>
              <a:ext uri="{FF2B5EF4-FFF2-40B4-BE49-F238E27FC236}">
                <a16:creationId xmlns:a16="http://schemas.microsoft.com/office/drawing/2014/main" id="{E9EC8AA1-5F7F-4023-B702-71F8A3B497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9869" y="1387149"/>
            <a:ext cx="1497377" cy="994092"/>
          </a:xfrm>
          <a:prstGeom prst="rect">
            <a:avLst/>
          </a:prstGeom>
        </p:spPr>
      </p:pic>
      <p:pic>
        <p:nvPicPr>
          <p:cNvPr id="11" name="Picture 10">
            <a:extLst>
              <a:ext uri="{FF2B5EF4-FFF2-40B4-BE49-F238E27FC236}">
                <a16:creationId xmlns:a16="http://schemas.microsoft.com/office/drawing/2014/main" id="{DA4A517E-F70D-4FE5-A9DE-31E25CDD95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9869" y="2483344"/>
            <a:ext cx="2233914" cy="994092"/>
          </a:xfrm>
          <a:prstGeom prst="rect">
            <a:avLst/>
          </a:prstGeom>
          <a:ln>
            <a:solidFill>
              <a:schemeClr val="tx1"/>
            </a:solidFill>
          </a:ln>
          <a:effectLst>
            <a:outerShdw blurRad="50800" dist="38100" dir="2700000" algn="tl" rotWithShape="0">
              <a:prstClr val="black">
                <a:alpha val="40000"/>
              </a:prstClr>
            </a:outerShdw>
          </a:effectLst>
        </p:spPr>
      </p:pic>
      <p:cxnSp>
        <p:nvCxnSpPr>
          <p:cNvPr id="13" name="Straight Arrow Connector 12">
            <a:extLst>
              <a:ext uri="{FF2B5EF4-FFF2-40B4-BE49-F238E27FC236}">
                <a16:creationId xmlns:a16="http://schemas.microsoft.com/office/drawing/2014/main" id="{2E159097-69DB-4CA6-AA3A-59210943EF48}"/>
              </a:ext>
            </a:extLst>
          </p:cNvPr>
          <p:cNvCxnSpPr>
            <a:endCxn id="9" idx="1"/>
          </p:cNvCxnSpPr>
          <p:nvPr/>
        </p:nvCxnSpPr>
        <p:spPr>
          <a:xfrm flipV="1">
            <a:off x="6683319" y="1884195"/>
            <a:ext cx="1156550" cy="17988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039950E-6F34-4693-9DD1-399F0CA740D3}"/>
              </a:ext>
            </a:extLst>
          </p:cNvPr>
          <p:cNvCxnSpPr>
            <a:cxnSpLocks/>
            <a:endCxn id="11" idx="1"/>
          </p:cNvCxnSpPr>
          <p:nvPr/>
        </p:nvCxnSpPr>
        <p:spPr>
          <a:xfrm flipV="1">
            <a:off x="6683319" y="2980390"/>
            <a:ext cx="1156550" cy="7026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0617BF38-0D4E-468F-86E6-28F6502955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24732" y="3710866"/>
            <a:ext cx="1497377" cy="898426"/>
          </a:xfrm>
          <a:prstGeom prst="rect">
            <a:avLst/>
          </a:prstGeom>
        </p:spPr>
      </p:pic>
      <p:pic>
        <p:nvPicPr>
          <p:cNvPr id="21" name="Picture 20">
            <a:extLst>
              <a:ext uri="{FF2B5EF4-FFF2-40B4-BE49-F238E27FC236}">
                <a16:creationId xmlns:a16="http://schemas.microsoft.com/office/drawing/2014/main" id="{FDF085A6-51FA-45AB-8BD2-FE3E212FD88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7790" y="4477808"/>
            <a:ext cx="728929" cy="917978"/>
          </a:xfrm>
          <a:prstGeom prst="rect">
            <a:avLst/>
          </a:prstGeom>
        </p:spPr>
      </p:pic>
      <p:pic>
        <p:nvPicPr>
          <p:cNvPr id="23" name="Picture 22">
            <a:extLst>
              <a:ext uri="{FF2B5EF4-FFF2-40B4-BE49-F238E27FC236}">
                <a16:creationId xmlns:a16="http://schemas.microsoft.com/office/drawing/2014/main" id="{D3975A1D-7D8E-4D4C-A1F4-FE4217DEFF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39869" y="5101953"/>
            <a:ext cx="2103220" cy="737796"/>
          </a:xfrm>
          <a:prstGeom prst="rect">
            <a:avLst/>
          </a:prstGeom>
        </p:spPr>
      </p:pic>
      <p:cxnSp>
        <p:nvCxnSpPr>
          <p:cNvPr id="24" name="Straight Arrow Connector 23">
            <a:extLst>
              <a:ext uri="{FF2B5EF4-FFF2-40B4-BE49-F238E27FC236}">
                <a16:creationId xmlns:a16="http://schemas.microsoft.com/office/drawing/2014/main" id="{C4CCD635-817B-4151-B8E7-B2ED73BD7A18}"/>
              </a:ext>
            </a:extLst>
          </p:cNvPr>
          <p:cNvCxnSpPr>
            <a:cxnSpLocks/>
            <a:endCxn id="18" idx="1"/>
          </p:cNvCxnSpPr>
          <p:nvPr/>
        </p:nvCxnSpPr>
        <p:spPr>
          <a:xfrm>
            <a:off x="6839629" y="4143953"/>
            <a:ext cx="1085103" cy="161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5676BAEE-4BFC-4FD3-9104-C9EC456B036B}"/>
              </a:ext>
            </a:extLst>
          </p:cNvPr>
          <p:cNvCxnSpPr>
            <a:cxnSpLocks/>
          </p:cNvCxnSpPr>
          <p:nvPr/>
        </p:nvCxnSpPr>
        <p:spPr>
          <a:xfrm>
            <a:off x="6839628" y="4185174"/>
            <a:ext cx="2117198" cy="7516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9" name="Picture 28">
            <a:extLst>
              <a:ext uri="{FF2B5EF4-FFF2-40B4-BE49-F238E27FC236}">
                <a16:creationId xmlns:a16="http://schemas.microsoft.com/office/drawing/2014/main" id="{4DBB0D83-06D7-44D5-AAF5-0CEC524961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96116" y="5962328"/>
            <a:ext cx="1186028" cy="881186"/>
          </a:xfrm>
          <a:prstGeom prst="rect">
            <a:avLst/>
          </a:prstGeom>
        </p:spPr>
      </p:pic>
      <p:cxnSp>
        <p:nvCxnSpPr>
          <p:cNvPr id="30" name="Straight Arrow Connector 29">
            <a:extLst>
              <a:ext uri="{FF2B5EF4-FFF2-40B4-BE49-F238E27FC236}">
                <a16:creationId xmlns:a16="http://schemas.microsoft.com/office/drawing/2014/main" id="{5491B0BF-9C55-4169-ACC7-AD4A8CE2153B}"/>
              </a:ext>
            </a:extLst>
          </p:cNvPr>
          <p:cNvCxnSpPr>
            <a:cxnSpLocks/>
            <a:stCxn id="23" idx="1"/>
          </p:cNvCxnSpPr>
          <p:nvPr/>
        </p:nvCxnSpPr>
        <p:spPr>
          <a:xfrm flipH="1" flipV="1">
            <a:off x="3518581" y="5070245"/>
            <a:ext cx="4321288" cy="4006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CF382B6E-E6D2-4C72-BA1B-B2FE9A85082C}"/>
              </a:ext>
            </a:extLst>
          </p:cNvPr>
          <p:cNvSpPr/>
          <p:nvPr/>
        </p:nvSpPr>
        <p:spPr>
          <a:xfrm>
            <a:off x="3518581" y="6272753"/>
            <a:ext cx="4059125" cy="276999"/>
          </a:xfrm>
          <a:prstGeom prst="rect">
            <a:avLst/>
          </a:prstGeom>
        </p:spPr>
        <p:txBody>
          <a:bodyPr wrap="none">
            <a:spAutoFit/>
          </a:bodyPr>
          <a:lstStyle/>
          <a:p>
            <a:r>
              <a:rPr lang="nl-NL" sz="1200" b="1" dirty="0"/>
              <a:t>From:</a:t>
            </a:r>
            <a:r>
              <a:rPr lang="nl-NL" sz="1200" dirty="0"/>
              <a:t> </a:t>
            </a:r>
            <a:r>
              <a:rPr lang="nl-NL" sz="1200" u="sng" dirty="0">
                <a:hlinkClick r:id="rId11"/>
              </a:rPr>
              <a:t>https://ru.traintool.com/go/preview/7ff8a78d6afdb2ee</a:t>
            </a:r>
            <a:endParaRPr lang="nl-NL" sz="1200" dirty="0"/>
          </a:p>
        </p:txBody>
      </p:sp>
    </p:spTree>
    <p:extLst>
      <p:ext uri="{BB962C8B-B14F-4D97-AF65-F5344CB8AC3E}">
        <p14:creationId xmlns:p14="http://schemas.microsoft.com/office/powerpoint/2010/main" val="396071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E3238DA-7987-4F25-9831-83737F841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5600" y="6368124"/>
            <a:ext cx="1436400" cy="508336"/>
          </a:xfrm>
          <a:prstGeom prst="rect">
            <a:avLst/>
          </a:prstGeom>
        </p:spPr>
      </p:pic>
      <p:sp>
        <p:nvSpPr>
          <p:cNvPr id="2" name="Title 1">
            <a:extLst>
              <a:ext uri="{FF2B5EF4-FFF2-40B4-BE49-F238E27FC236}">
                <a16:creationId xmlns:a16="http://schemas.microsoft.com/office/drawing/2014/main" id="{37AB286E-8859-4B98-A608-38DDADDB57FC}"/>
              </a:ext>
            </a:extLst>
          </p:cNvPr>
          <p:cNvSpPr>
            <a:spLocks noGrp="1"/>
          </p:cNvSpPr>
          <p:nvPr>
            <p:ph type="title"/>
          </p:nvPr>
        </p:nvSpPr>
        <p:spPr/>
        <p:txBody>
          <a:bodyPr/>
          <a:lstStyle/>
          <a:p>
            <a:r>
              <a:rPr lang="nl-NL" dirty="0"/>
              <a:t>Second impressions clip 1</a:t>
            </a:r>
          </a:p>
        </p:txBody>
      </p:sp>
      <p:sp>
        <p:nvSpPr>
          <p:cNvPr id="3" name="Content Placeholder 2">
            <a:extLst>
              <a:ext uri="{FF2B5EF4-FFF2-40B4-BE49-F238E27FC236}">
                <a16:creationId xmlns:a16="http://schemas.microsoft.com/office/drawing/2014/main" id="{79B37074-B777-4168-A948-904D0E978217}"/>
              </a:ext>
            </a:extLst>
          </p:cNvPr>
          <p:cNvSpPr>
            <a:spLocks noGrp="1"/>
          </p:cNvSpPr>
          <p:nvPr>
            <p:ph idx="1"/>
          </p:nvPr>
        </p:nvSpPr>
        <p:spPr/>
        <p:txBody>
          <a:bodyPr/>
          <a:lstStyle/>
          <a:p>
            <a:r>
              <a:rPr lang="nl-NL" dirty="0"/>
              <a:t>The context</a:t>
            </a:r>
          </a:p>
          <a:p>
            <a:r>
              <a:rPr lang="nl-NL" dirty="0"/>
              <a:t>What is expected </a:t>
            </a:r>
          </a:p>
          <a:p>
            <a:r>
              <a:rPr lang="nl-NL" dirty="0"/>
              <a:t>The relevance</a:t>
            </a:r>
          </a:p>
          <a:p>
            <a:r>
              <a:rPr lang="nl-NL" dirty="0"/>
              <a:t>The message</a:t>
            </a:r>
          </a:p>
          <a:p>
            <a:r>
              <a:rPr lang="nl-NL" dirty="0"/>
              <a:t>Recording quality</a:t>
            </a:r>
          </a:p>
          <a:p>
            <a:r>
              <a:rPr lang="nl-NL" dirty="0"/>
              <a:t>……….</a:t>
            </a:r>
          </a:p>
        </p:txBody>
      </p:sp>
      <p:sp>
        <p:nvSpPr>
          <p:cNvPr id="8" name="Rectangle 7">
            <a:extLst>
              <a:ext uri="{FF2B5EF4-FFF2-40B4-BE49-F238E27FC236}">
                <a16:creationId xmlns:a16="http://schemas.microsoft.com/office/drawing/2014/main" id="{00616D92-4B90-44B3-9218-EDA5D96AEB60}"/>
              </a:ext>
            </a:extLst>
          </p:cNvPr>
          <p:cNvSpPr/>
          <p:nvPr/>
        </p:nvSpPr>
        <p:spPr>
          <a:xfrm>
            <a:off x="8279359" y="4676354"/>
            <a:ext cx="3860541" cy="276999"/>
          </a:xfrm>
          <a:prstGeom prst="rect">
            <a:avLst/>
          </a:prstGeom>
        </p:spPr>
        <p:txBody>
          <a:bodyPr wrap="square">
            <a:spAutoFit/>
          </a:bodyPr>
          <a:lstStyle/>
          <a:p>
            <a:r>
              <a:rPr lang="nl-NL" sz="1200" b="1" dirty="0"/>
              <a:t>From:</a:t>
            </a:r>
            <a:r>
              <a:rPr lang="nl-NL" sz="1200" dirty="0"/>
              <a:t> </a:t>
            </a:r>
            <a:r>
              <a:rPr lang="nl-NL" sz="1200" dirty="0">
                <a:hlinkClick r:id="rId4"/>
              </a:rPr>
              <a:t>http://www.picpedia.org/</a:t>
            </a:r>
            <a:r>
              <a:rPr lang="nl-NL" sz="1200" dirty="0"/>
              <a:t> </a:t>
            </a:r>
            <a:r>
              <a:rPr lang="nl-NL" sz="1200" b="1" dirty="0"/>
              <a:t>Author</a:t>
            </a:r>
            <a:r>
              <a:rPr lang="nl-NL" sz="1200" dirty="0"/>
              <a:t>: Nick Youngson</a:t>
            </a:r>
          </a:p>
        </p:txBody>
      </p:sp>
      <p:pic>
        <p:nvPicPr>
          <p:cNvPr id="2050" name="Picture 2" descr="Clear">
            <a:extLst>
              <a:ext uri="{FF2B5EF4-FFF2-40B4-BE49-F238E27FC236}">
                <a16:creationId xmlns:a16="http://schemas.microsoft.com/office/drawing/2014/main" id="{7E73E42F-32D5-4375-99F5-DB983F5924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4059" y="1296000"/>
            <a:ext cx="787141" cy="52411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2" descr="Clear">
            <a:extLst>
              <a:ext uri="{FF2B5EF4-FFF2-40B4-BE49-F238E27FC236}">
                <a16:creationId xmlns:a16="http://schemas.microsoft.com/office/drawing/2014/main" id="{1DD0787F-BCA5-48B0-A610-90D44B2A9E7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4059" y="1978625"/>
            <a:ext cx="787141" cy="52411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2" descr="Clear">
            <a:extLst>
              <a:ext uri="{FF2B5EF4-FFF2-40B4-BE49-F238E27FC236}">
                <a16:creationId xmlns:a16="http://schemas.microsoft.com/office/drawing/2014/main" id="{BD720078-CC2A-46D0-BFF5-AB89AF32CD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4059" y="2661250"/>
            <a:ext cx="787141" cy="52411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2" descr="Clear">
            <a:extLst>
              <a:ext uri="{FF2B5EF4-FFF2-40B4-BE49-F238E27FC236}">
                <a16:creationId xmlns:a16="http://schemas.microsoft.com/office/drawing/2014/main" id="{2057C352-0D3C-4B85-9695-6D62F9BE82B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4059" y="3343875"/>
            <a:ext cx="787141" cy="52411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2" descr="Clear">
            <a:extLst>
              <a:ext uri="{FF2B5EF4-FFF2-40B4-BE49-F238E27FC236}">
                <a16:creationId xmlns:a16="http://schemas.microsoft.com/office/drawing/2014/main" id="{F1E93367-FEA5-4069-A606-CB2F4CD98B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4059" y="4026500"/>
            <a:ext cx="787141" cy="52411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2" descr="Clear">
            <a:extLst>
              <a:ext uri="{FF2B5EF4-FFF2-40B4-BE49-F238E27FC236}">
                <a16:creationId xmlns:a16="http://schemas.microsoft.com/office/drawing/2014/main" id="{DFEB1951-4BAB-4275-B1A2-E857B8B598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5059" y="1296000"/>
            <a:ext cx="4887944" cy="325461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2" descr="Clear">
            <a:extLst>
              <a:ext uri="{FF2B5EF4-FFF2-40B4-BE49-F238E27FC236}">
                <a16:creationId xmlns:a16="http://schemas.microsoft.com/office/drawing/2014/main" id="{5AF94F20-FCA7-463F-A4EB-418857E32F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6331" y="4697514"/>
            <a:ext cx="787141" cy="52411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80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Overview</a:t>
            </a:r>
          </a:p>
        </p:txBody>
      </p:sp>
      <p:sp>
        <p:nvSpPr>
          <p:cNvPr id="5" name="Content Placeholder 4"/>
          <p:cNvSpPr>
            <a:spLocks noGrp="1"/>
          </p:cNvSpPr>
          <p:nvPr>
            <p:ph idx="1"/>
          </p:nvPr>
        </p:nvSpPr>
        <p:spPr/>
        <p:txBody>
          <a:bodyPr/>
          <a:lstStyle/>
          <a:p>
            <a:r>
              <a:rPr lang="nl-NL" dirty="0"/>
              <a:t>Introduction and learning goals</a:t>
            </a:r>
          </a:p>
          <a:p>
            <a:r>
              <a:rPr lang="nl-NL" dirty="0"/>
              <a:t>What, why and how about knowledge clips</a:t>
            </a:r>
          </a:p>
          <a:p>
            <a:r>
              <a:rPr lang="nl-NL" dirty="0"/>
              <a:t>Effective use</a:t>
            </a:r>
          </a:p>
          <a:p>
            <a:r>
              <a:rPr lang="nl-NL" dirty="0"/>
              <a:t>How to develop</a:t>
            </a:r>
          </a:p>
          <a:p>
            <a:r>
              <a:rPr lang="nl-NL" dirty="0"/>
              <a:t>Some aspects of quality</a:t>
            </a:r>
          </a:p>
          <a:p>
            <a:endParaRPr lang="nl-NL" dirty="0"/>
          </a:p>
        </p:txBody>
      </p:sp>
    </p:spTree>
    <p:extLst>
      <p:ext uri="{BB962C8B-B14F-4D97-AF65-F5344CB8AC3E}">
        <p14:creationId xmlns:p14="http://schemas.microsoft.com/office/powerpoint/2010/main" val="400928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Introduction and learning goals</a:t>
            </a:r>
          </a:p>
        </p:txBody>
      </p:sp>
      <p:sp>
        <p:nvSpPr>
          <p:cNvPr id="3" name="Content Placeholder 2"/>
          <p:cNvSpPr>
            <a:spLocks noGrp="1"/>
          </p:cNvSpPr>
          <p:nvPr>
            <p:ph idx="1"/>
          </p:nvPr>
        </p:nvSpPr>
        <p:spPr/>
        <p:txBody>
          <a:bodyPr/>
          <a:lstStyle/>
          <a:p>
            <a:r>
              <a:rPr lang="nl-NL" sz="4000" dirty="0"/>
              <a:t>Focus to a didactic viewpoint</a:t>
            </a:r>
          </a:p>
          <a:p>
            <a:pPr lvl="1"/>
            <a:r>
              <a:rPr lang="nl-NL" sz="3600" dirty="0"/>
              <a:t>Embedding (aligning) clip with education</a:t>
            </a:r>
          </a:p>
          <a:p>
            <a:pPr lvl="1"/>
            <a:r>
              <a:rPr lang="nl-NL" sz="3600" dirty="0"/>
              <a:t>Activation of the learner</a:t>
            </a:r>
          </a:p>
          <a:p>
            <a:pPr lvl="1"/>
            <a:endParaRPr lang="nl-NL" sz="1000" dirty="0"/>
          </a:p>
          <a:p>
            <a:r>
              <a:rPr lang="nl-NL" sz="4000" dirty="0"/>
              <a:t>Goals of this lecture/workshop to</a:t>
            </a:r>
          </a:p>
          <a:p>
            <a:pPr lvl="1"/>
            <a:r>
              <a:rPr lang="nl-NL" sz="3600" dirty="0"/>
              <a:t>know the different clip formats</a:t>
            </a:r>
          </a:p>
          <a:p>
            <a:pPr lvl="1"/>
            <a:r>
              <a:rPr lang="nl-NL" sz="3600" dirty="0"/>
              <a:t>know how to design effective clips</a:t>
            </a:r>
          </a:p>
          <a:p>
            <a:pPr lvl="2"/>
            <a:r>
              <a:rPr lang="nl-NL" sz="3067" dirty="0"/>
              <a:t>using educational scenarios and scripts</a:t>
            </a:r>
          </a:p>
          <a:p>
            <a:pPr lvl="1"/>
            <a:r>
              <a:rPr lang="nl-NL" sz="3600" dirty="0"/>
              <a:t>know how to assess didactic quality aspects for clips</a:t>
            </a:r>
          </a:p>
        </p:txBody>
      </p:sp>
    </p:spTree>
    <p:extLst>
      <p:ext uri="{BB962C8B-B14F-4D97-AF65-F5344CB8AC3E}">
        <p14:creationId xmlns:p14="http://schemas.microsoft.com/office/powerpoint/2010/main" val="38282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What makes clips relevant for FHML?</a:t>
            </a:r>
          </a:p>
        </p:txBody>
      </p:sp>
      <p:sp>
        <p:nvSpPr>
          <p:cNvPr id="3" name="Content Placeholder 2"/>
          <p:cNvSpPr>
            <a:spLocks noGrp="1"/>
          </p:cNvSpPr>
          <p:nvPr>
            <p:ph idx="1"/>
          </p:nvPr>
        </p:nvSpPr>
        <p:spPr>
          <a:xfrm>
            <a:off x="480001" y="1296000"/>
            <a:ext cx="11102399" cy="4445149"/>
          </a:xfrm>
        </p:spPr>
        <p:txBody>
          <a:bodyPr/>
          <a:lstStyle/>
          <a:p>
            <a:r>
              <a:rPr lang="nl-NL" sz="3200" dirty="0"/>
              <a:t>Which goals</a:t>
            </a:r>
          </a:p>
          <a:p>
            <a:r>
              <a:rPr lang="nl-NL" sz="3200" dirty="0"/>
              <a:t>Features</a:t>
            </a:r>
          </a:p>
          <a:p>
            <a:r>
              <a:rPr lang="nl-NL" sz="3200" dirty="0"/>
              <a:t>Educational scenarios</a:t>
            </a:r>
            <a:endParaRPr lang="nl-NL" sz="1600" dirty="0"/>
          </a:p>
          <a:p>
            <a:endParaRPr lang="nl-NL" sz="2000" dirty="0"/>
          </a:p>
          <a:p>
            <a:pPr marL="0" indent="0">
              <a:buNone/>
            </a:pPr>
            <a:r>
              <a:rPr lang="nl-NL" sz="4000" b="1" dirty="0">
                <a:solidFill>
                  <a:schemeClr val="tx2">
                    <a:lumMod val="75000"/>
                  </a:schemeClr>
                </a:solidFill>
              </a:rPr>
              <a:t>Brainstorm</a:t>
            </a:r>
          </a:p>
          <a:p>
            <a:r>
              <a:rPr lang="nl-NL" sz="3200" dirty="0"/>
              <a:t>Discuss these in duos for 4 minutes</a:t>
            </a:r>
          </a:p>
          <a:p>
            <a:r>
              <a:rPr lang="nl-NL" sz="3200" dirty="0"/>
              <a:t>Go to </a:t>
            </a:r>
            <a:r>
              <a:rPr lang="nl-NL" sz="3200" dirty="0">
                <a:hlinkClick r:id="rId3"/>
              </a:rPr>
              <a:t>https://www.wooclap.com/FHMLCLIPS/</a:t>
            </a:r>
            <a:r>
              <a:rPr lang="nl-NL" sz="3200" dirty="0"/>
              <a:t> </a:t>
            </a:r>
          </a:p>
          <a:p>
            <a:r>
              <a:rPr lang="nl-NL" sz="3200" dirty="0"/>
              <a:t>Use 2 keywords/phrases per category to report your findings</a:t>
            </a:r>
          </a:p>
        </p:txBody>
      </p:sp>
    </p:spTree>
    <p:extLst>
      <p:ext uri="{BB962C8B-B14F-4D97-AF65-F5344CB8AC3E}">
        <p14:creationId xmlns:p14="http://schemas.microsoft.com/office/powerpoint/2010/main" val="3311446777"/>
      </p:ext>
    </p:extLst>
  </p:cSld>
  <p:clrMapOvr>
    <a:masterClrMapping/>
  </p:clrMapOvr>
</p:sld>
</file>

<file path=ppt/theme/theme1.xml><?xml version="1.0" encoding="utf-8"?>
<a:theme xmlns:a="http://schemas.openxmlformats.org/drawingml/2006/main" name="Maastricht University">
  <a:themeElements>
    <a:clrScheme name="UM">
      <a:dk1>
        <a:srgbClr val="001C3D"/>
      </a:dk1>
      <a:lt1>
        <a:srgbClr val="FFFFFF"/>
      </a:lt1>
      <a:dk2>
        <a:srgbClr val="00A2DB"/>
      </a:dk2>
      <a:lt2>
        <a:srgbClr val="FFFFFF"/>
      </a:lt2>
      <a:accent1>
        <a:srgbClr val="E84E10"/>
      </a:accent1>
      <a:accent2>
        <a:srgbClr val="00A2DB"/>
      </a:accent2>
      <a:accent3>
        <a:srgbClr val="001C3D"/>
      </a:accent3>
      <a:accent4>
        <a:srgbClr val="F3A687"/>
      </a:accent4>
      <a:accent5>
        <a:srgbClr val="7FD0ED"/>
      </a:accent5>
      <a:accent6>
        <a:srgbClr val="7F8D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aastricht University">
  <a:themeElements>
    <a:clrScheme name="UM">
      <a:dk1>
        <a:srgbClr val="001C3D"/>
      </a:dk1>
      <a:lt1>
        <a:srgbClr val="FFFFFF"/>
      </a:lt1>
      <a:dk2>
        <a:srgbClr val="00A2DB"/>
      </a:dk2>
      <a:lt2>
        <a:srgbClr val="FFFFFF"/>
      </a:lt2>
      <a:accent1>
        <a:srgbClr val="E84E10"/>
      </a:accent1>
      <a:accent2>
        <a:srgbClr val="00A2DB"/>
      </a:accent2>
      <a:accent3>
        <a:srgbClr val="001C3D"/>
      </a:accent3>
      <a:accent4>
        <a:srgbClr val="F3A687"/>
      </a:accent4>
      <a:accent5>
        <a:srgbClr val="7FD0ED"/>
      </a:accent5>
      <a:accent6>
        <a:srgbClr val="7F8D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10366</TotalTime>
  <Words>3031</Words>
  <Application>Microsoft Office PowerPoint</Application>
  <PresentationFormat>Widescreen</PresentationFormat>
  <Paragraphs>453</Paragraphs>
  <Slides>45</Slides>
  <Notes>37</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Calibri</vt:lpstr>
      <vt:lpstr>Lucida Grande</vt:lpstr>
      <vt:lpstr>Verdana</vt:lpstr>
      <vt:lpstr>Wingdings</vt:lpstr>
      <vt:lpstr>Maastricht University</vt:lpstr>
      <vt:lpstr>1_Maastricht University</vt:lpstr>
      <vt:lpstr>Videos and knowledge clips The Why, What &amp; How from a didactic viewpoint</vt:lpstr>
      <vt:lpstr>PowerPoint Presentation</vt:lpstr>
      <vt:lpstr>First impressions clip1 </vt:lpstr>
      <vt:lpstr>First impressions clip 1</vt:lpstr>
      <vt:lpstr>Training: Listen, summarise and ask questions</vt:lpstr>
      <vt:lpstr>Second impressions clip 1</vt:lpstr>
      <vt:lpstr>Overview</vt:lpstr>
      <vt:lpstr>Introduction and learning goals</vt:lpstr>
      <vt:lpstr>What makes clips relevant for FHML?</vt:lpstr>
      <vt:lpstr>Results: The goals</vt:lpstr>
      <vt:lpstr>Results: The what &amp; educational scenarios</vt:lpstr>
      <vt:lpstr>What, why and how about knowledge clips</vt:lpstr>
      <vt:lpstr>What, why and how about knowledge clips</vt:lpstr>
      <vt:lpstr>What, why and how about knowledge clips</vt:lpstr>
      <vt:lpstr>What, why and how about knowledge clips</vt:lpstr>
      <vt:lpstr>What, why and how about knowledge clips</vt:lpstr>
      <vt:lpstr>What, why and how about knowledge clips </vt:lpstr>
      <vt:lpstr>What, why and how about knowledge clips</vt:lpstr>
      <vt:lpstr>What, why and how about knowledge clips</vt:lpstr>
      <vt:lpstr>What, why and how about knowledge clips</vt:lpstr>
      <vt:lpstr>What, why and how about knowledge clips</vt:lpstr>
      <vt:lpstr>Exercise</vt:lpstr>
      <vt:lpstr>PowerPoint Presentation</vt:lpstr>
      <vt:lpstr>Effective use?</vt:lpstr>
      <vt:lpstr>Effective use?</vt:lpstr>
      <vt:lpstr>How to design?</vt:lpstr>
      <vt:lpstr>How to design?</vt:lpstr>
      <vt:lpstr>How to design?</vt:lpstr>
      <vt:lpstr>How to design?</vt:lpstr>
      <vt:lpstr>How to design?</vt:lpstr>
      <vt:lpstr>How to design?</vt:lpstr>
      <vt:lpstr>How to design?</vt:lpstr>
      <vt:lpstr>How to design?</vt:lpstr>
      <vt:lpstr>How to design the video?</vt:lpstr>
      <vt:lpstr>PowerPoint Presentation</vt:lpstr>
      <vt:lpstr>Exercise</vt:lpstr>
      <vt:lpstr>PowerPoint Presentation</vt:lpstr>
      <vt:lpstr>Grading a knowledge clip – take aways</vt:lpstr>
      <vt:lpstr>Summary: how to design knowledge clips</vt:lpstr>
      <vt:lpstr>How to produce a video: steps </vt:lpstr>
      <vt:lpstr>A Brief of your education clip</vt:lpstr>
      <vt:lpstr>How to develop the video </vt:lpstr>
      <vt:lpstr>Possible follow ups</vt:lpstr>
      <vt:lpstr>Discussion or questions</vt:lpstr>
      <vt:lpstr>Usefull websites</vt:lpstr>
    </vt:vector>
  </TitlesOfParts>
  <Company>Hogeschool Zuyd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Videos in anatomie Hoe effectief in te zetten?</dc:title>
  <dc:creator>hensgensjgb</dc:creator>
  <cp:lastModifiedBy>Hensgens, Jan (EDUC)</cp:lastModifiedBy>
  <cp:revision>243</cp:revision>
  <cp:lastPrinted>2019-01-02T15:19:48Z</cp:lastPrinted>
  <dcterms:created xsi:type="dcterms:W3CDTF">2018-12-19T10:17:29Z</dcterms:created>
  <dcterms:modified xsi:type="dcterms:W3CDTF">2019-04-02T12:06:56Z</dcterms:modified>
</cp:coreProperties>
</file>